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518" r:id="rId2"/>
    <p:sldId id="519" r:id="rId3"/>
    <p:sldId id="692" r:id="rId4"/>
    <p:sldId id="694" r:id="rId5"/>
    <p:sldId id="695" r:id="rId6"/>
    <p:sldId id="693" r:id="rId7"/>
    <p:sldId id="696" r:id="rId8"/>
    <p:sldId id="697" r:id="rId9"/>
    <p:sldId id="699" r:id="rId10"/>
    <p:sldId id="701" r:id="rId11"/>
    <p:sldId id="702" r:id="rId12"/>
    <p:sldId id="700" r:id="rId13"/>
    <p:sldId id="703" r:id="rId14"/>
    <p:sldId id="705" r:id="rId15"/>
    <p:sldId id="704" r:id="rId16"/>
    <p:sldId id="698" r:id="rId17"/>
    <p:sldId id="706" r:id="rId18"/>
  </p:sldIdLst>
  <p:sldSz cx="9144000" cy="6858000" type="screen4x3"/>
  <p:notesSz cx="6797675" cy="9928225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A5804"/>
    <a:srgbClr val="00007B"/>
    <a:srgbClr val="20208C"/>
    <a:srgbClr val="0000FF"/>
    <a:srgbClr val="FF9900"/>
    <a:srgbClr val="BBDDF0"/>
    <a:srgbClr val="996600"/>
    <a:srgbClr val="3838AE"/>
    <a:srgbClr val="F3F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2838BEF-8BB2-4498-84A7-C5851F593DF1}" styleName="中度样式 4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D7AC3CCA-C797-4891-BE02-D94E43425B78}" styleName="中度样式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16D9F66E-5EB9-4882-86FB-DCBF35E3C3E4}" styleName="中度样式 4 - 强调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252" autoAdjust="0"/>
    <p:restoredTop sz="74381" autoAdjust="0"/>
  </p:normalViewPr>
  <p:slideViewPr>
    <p:cSldViewPr>
      <p:cViewPr>
        <p:scale>
          <a:sx n="84" d="100"/>
          <a:sy n="84" d="100"/>
        </p:scale>
        <p:origin x="2920" y="14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7" d="100"/>
          <a:sy n="87" d="100"/>
        </p:scale>
        <p:origin x="3738" y="5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A9320F5C-0B03-4F47-81EE-873812F15687}" type="datetimeFigureOut">
              <a:rPr lang="zh-CN" altLang="en-US"/>
              <a:t>2020/12/15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50443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7964C979-49E2-45AF-A739-FA6FB082107D}" type="slidenum">
              <a:rPr lang="zh-CN" altLang="en-US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84502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1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5659" cy="496411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 sz="120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4781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0443" y="0"/>
            <a:ext cx="2945659" cy="496411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defRPr sz="120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7575" y="744538"/>
            <a:ext cx="4962525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781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768" y="4715907"/>
            <a:ext cx="5438140" cy="4467701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en-US" altLang="zh-CN" noProof="0"/>
              <a:t>Click to edit Master text styles</a:t>
            </a:r>
          </a:p>
          <a:p>
            <a:pPr lvl="1"/>
            <a:r>
              <a:rPr lang="en-US" altLang="zh-CN" noProof="0"/>
              <a:t>Second level</a:t>
            </a:r>
          </a:p>
          <a:p>
            <a:pPr lvl="2"/>
            <a:r>
              <a:rPr lang="en-US" altLang="zh-CN" noProof="0"/>
              <a:t>Third level</a:t>
            </a:r>
          </a:p>
          <a:p>
            <a:pPr lvl="3"/>
            <a:r>
              <a:rPr lang="en-US" altLang="zh-CN" noProof="0"/>
              <a:t>Fourth level</a:t>
            </a:r>
          </a:p>
          <a:p>
            <a:pPr lvl="4"/>
            <a:r>
              <a:rPr lang="en-US" altLang="zh-CN" noProof="0"/>
              <a:t>Fifth level</a:t>
            </a:r>
          </a:p>
        </p:txBody>
      </p:sp>
      <p:sp>
        <p:nvSpPr>
          <p:cNvPr id="24781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30091"/>
            <a:ext cx="2945659" cy="496411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eaLnBrk="1" hangingPunct="1">
              <a:defRPr sz="120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4781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0443" y="9430091"/>
            <a:ext cx="2945659" cy="496411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r" eaLnBrk="1" hangingPunct="1">
              <a:defRPr sz="120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9CC6F31E-CEFA-4A0F-B98B-F1B6E875DC9A}" type="slidenum">
              <a:rPr lang="en-US" altLang="zh-CN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1669402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dirty="0"/>
              <a:t>The paper I present today is “</a:t>
            </a:r>
            <a:r>
              <a:rPr lang="en" altLang="zh-CN" sz="1000" b="0" dirty="0"/>
              <a:t>Binarized Neural Architecture Search</a:t>
            </a:r>
            <a:r>
              <a:rPr kumimoji="1" lang="en-US" altLang="zh-CN" sz="1000" b="0" dirty="0"/>
              <a:t>”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dirty="0"/>
              <a:t>It was published on AAAI 2020.</a:t>
            </a:r>
            <a:r>
              <a:rPr kumimoji="1" lang="zh-CN" altLang="en-US" sz="1000" b="0" dirty="0"/>
              <a:t> 北航的文章</a:t>
            </a:r>
            <a:r>
              <a:rPr kumimoji="1" lang="en-US" altLang="zh-CN" sz="1000" b="0" dirty="0"/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" altLang="zh-CN" sz="1000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CC6F31E-CEFA-4A0F-B98B-F1B6E875DC9A}" type="slidenum">
              <a:rPr lang="en-US" altLang="zh-CN" smtClean="0"/>
              <a:t>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371578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/>
              <a:t>在训练过程中，不断的</a:t>
            </a:r>
            <a:r>
              <a:rPr kumimoji="1" lang="en-US" altLang="zh-CN"/>
              <a:t>abandon</a:t>
            </a:r>
            <a:r>
              <a:rPr kumimoji="1" lang="zh-CN" altLang="en-US"/>
              <a:t> </a:t>
            </a:r>
            <a:r>
              <a:rPr kumimoji="1" lang="en-US" altLang="zh-CN"/>
              <a:t>some</a:t>
            </a:r>
            <a:r>
              <a:rPr kumimoji="1" lang="zh-CN" altLang="en-US"/>
              <a:t> </a:t>
            </a:r>
            <a:r>
              <a:rPr kumimoji="1" lang="en-US" altLang="zh-CN"/>
              <a:t>operations</a:t>
            </a:r>
            <a:r>
              <a:rPr kumimoji="1" lang="zh-CN" altLang="en-US"/>
              <a:t>，可以减小搜索空间，提高存储和搜索效率。具体步骤：</a:t>
            </a:r>
            <a:endParaRPr kumimoji="1" lang="en-US" altLang="zh-CN"/>
          </a:p>
          <a:p>
            <a:r>
              <a:rPr kumimoji="1" lang="en-US" altLang="zh-CN"/>
              <a:t>1.</a:t>
            </a:r>
            <a:r>
              <a:rPr kumimoji="1" lang="zh-CN" altLang="en-US"/>
              <a:t>假设每条边上的</a:t>
            </a:r>
            <a:r>
              <a:rPr kumimoji="1" lang="en-US" altLang="zh-CN"/>
              <a:t>operation</a:t>
            </a:r>
            <a:r>
              <a:rPr kumimoji="1" lang="zh-CN" altLang="en-US"/>
              <a:t>个数为</a:t>
            </a:r>
            <a:r>
              <a:rPr kumimoji="1" lang="en-US" altLang="zh-CN"/>
              <a:t>K</a:t>
            </a:r>
            <a:r>
              <a:rPr kumimoji="1" lang="zh-CN" altLang="en-US"/>
              <a:t>，选择</a:t>
            </a:r>
            <a:r>
              <a:rPr kumimoji="1" lang="en-US" altLang="zh-CN"/>
              <a:t>potential</a:t>
            </a:r>
            <a:r>
              <a:rPr kumimoji="1" lang="zh-CN" altLang="en-US"/>
              <a:t> 最差的</a:t>
            </a:r>
            <a:r>
              <a:rPr kumimoji="1" lang="en-US" altLang="zh-CN"/>
              <a:t>K/2</a:t>
            </a:r>
            <a:r>
              <a:rPr kumimoji="1" lang="zh-CN" altLang="en-US"/>
              <a:t>个</a:t>
            </a:r>
            <a:r>
              <a:rPr kumimoji="1" lang="en-US" altLang="zh-CN"/>
              <a:t>opertion</a:t>
            </a:r>
            <a:r>
              <a:rPr kumimoji="1" lang="zh-CN" altLang="en-US"/>
              <a:t>。</a:t>
            </a:r>
            <a:r>
              <a:rPr kumimoji="1" lang="en-US" altLang="zh-CN"/>
              <a:t>Potential</a:t>
            </a:r>
            <a:r>
              <a:rPr kumimoji="1" lang="zh-CN" altLang="en-US"/>
              <a:t> 的衡量使用</a:t>
            </a:r>
            <a:r>
              <a:rPr kumimoji="1" lang="en-US" altLang="zh-CN"/>
              <a:t>alpha</a:t>
            </a:r>
            <a:r>
              <a:rPr kumimoji="1" lang="zh-CN" altLang="en-US"/>
              <a:t>的大小</a:t>
            </a:r>
            <a:endParaRPr kumimoji="1" lang="en-US" altLang="zh-CN"/>
          </a:p>
          <a:p>
            <a:r>
              <a:rPr kumimoji="1" lang="en-US" altLang="zh-CN"/>
              <a:t>2.</a:t>
            </a:r>
            <a:r>
              <a:rPr kumimoji="1" lang="zh-CN" altLang="en-US"/>
              <a:t>使用每条边的 </a:t>
            </a:r>
            <a:r>
              <a:rPr kumimoji="1" lang="en-US" altLang="zh-CN"/>
              <a:t>K/2</a:t>
            </a:r>
            <a:r>
              <a:rPr kumimoji="1" lang="zh-CN" altLang="en-US"/>
              <a:t> 个</a:t>
            </a:r>
            <a:r>
              <a:rPr kumimoji="1" lang="en-US" altLang="zh-CN"/>
              <a:t>operation</a:t>
            </a:r>
            <a:r>
              <a:rPr kumimoji="1" lang="zh-CN" altLang="en-US"/>
              <a:t> 来组成网络，训练一个</a:t>
            </a:r>
            <a:r>
              <a:rPr kumimoji="1" lang="en-US" altLang="zh-CN"/>
              <a:t>epoch</a:t>
            </a:r>
            <a:r>
              <a:rPr kumimoji="1" lang="zh-CN" altLang="en-US"/>
              <a:t>，将对应的</a:t>
            </a:r>
            <a:r>
              <a:rPr kumimoji="1" lang="en-US" altLang="zh-CN"/>
              <a:t>accuracy</a:t>
            </a:r>
            <a:r>
              <a:rPr kumimoji="1" lang="zh-CN" altLang="en-US"/>
              <a:t>赋给组成这个网络中的所有算子；</a:t>
            </a:r>
            <a:endParaRPr kumimoji="1" lang="en-US" altLang="zh-CN"/>
          </a:p>
          <a:p>
            <a:r>
              <a:rPr kumimoji="1" lang="en-US" altLang="zh-CN"/>
              <a:t>3.</a:t>
            </a:r>
            <a:r>
              <a:rPr kumimoji="1" lang="zh-CN" altLang="en-US"/>
              <a:t>舍去一个</a:t>
            </a:r>
            <a:r>
              <a:rPr kumimoji="1" lang="en-US" altLang="zh-CN"/>
              <a:t>operation</a:t>
            </a:r>
          </a:p>
          <a:p>
            <a:r>
              <a:rPr kumimoji="1" lang="zh-CN" altLang="en-US"/>
              <a:t>在训练的开始阶段表现好的最后表现不一定好；但是开始表现差的，最后几乎一定不会出现在最优的结构中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CC6F31E-CEFA-4A0F-B98B-F1B6E875DC9A}" type="slidenum">
              <a:rPr lang="en-US" altLang="zh-CN"/>
              <a:t>10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244772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/>
              <a:t>Small</a:t>
            </a:r>
            <a:r>
              <a:rPr kumimoji="1" lang="zh-CN" altLang="en-US"/>
              <a:t> </a:t>
            </a:r>
            <a:r>
              <a:rPr kumimoji="1" lang="en-US" altLang="zh-CN"/>
              <a:t>set</a:t>
            </a:r>
            <a:r>
              <a:rPr kumimoji="1" lang="zh-CN" altLang="en-US"/>
              <a:t>中</a:t>
            </a:r>
            <a:r>
              <a:rPr kumimoji="1" lang="en-US" altLang="zh-CN"/>
              <a:t>k/2</a:t>
            </a:r>
            <a:r>
              <a:rPr kumimoji="1" lang="zh-CN" altLang="en-US"/>
              <a:t>个</a:t>
            </a:r>
            <a:r>
              <a:rPr kumimoji="1" lang="en-US" altLang="zh-CN"/>
              <a:t>operation</a:t>
            </a:r>
            <a:r>
              <a:rPr kumimoji="1" lang="zh-CN" altLang="en-US"/>
              <a:t>，每次不放回的</a:t>
            </a:r>
            <a:r>
              <a:rPr kumimoji="1" lang="en-US" altLang="zh-CN"/>
              <a:t>sample</a:t>
            </a:r>
            <a:r>
              <a:rPr kumimoji="1" lang="zh-CN" altLang="en-US"/>
              <a:t>一个，最终得到</a:t>
            </a:r>
            <a:r>
              <a:rPr kumimoji="1" lang="en-US" altLang="zh-CN"/>
              <a:t>k/2</a:t>
            </a:r>
            <a:r>
              <a:rPr kumimoji="1" lang="zh-CN" altLang="en-US"/>
              <a:t>个网络，将这个网络的分类准确率设置为组成这个网络的所有</a:t>
            </a:r>
            <a:r>
              <a:rPr kumimoji="1" lang="en-US" altLang="zh-CN"/>
              <a:t>operation</a:t>
            </a:r>
            <a:r>
              <a:rPr kumimoji="1" lang="zh-CN" altLang="en-US"/>
              <a:t>的准确率</a:t>
            </a:r>
            <a:endParaRPr kumimoji="1" lang="en-US" altLang="zh-CN"/>
          </a:p>
          <a:p>
            <a:r>
              <a:rPr kumimoji="1" lang="zh-CN" altLang="en-US"/>
              <a:t>上述重复</a:t>
            </a:r>
            <a:r>
              <a:rPr kumimoji="1" lang="en-US" altLang="zh-CN"/>
              <a:t>T</a:t>
            </a:r>
            <a:r>
              <a:rPr kumimoji="1" lang="zh-CN" altLang="en-US"/>
              <a:t>次，每条边上的每个</a:t>
            </a:r>
            <a:r>
              <a:rPr kumimoji="1" lang="en-US" altLang="zh-CN"/>
              <a:t>operation</a:t>
            </a:r>
            <a:r>
              <a:rPr kumimoji="1" lang="zh-CN" altLang="en-US"/>
              <a:t>都有</a:t>
            </a:r>
            <a:r>
              <a:rPr kumimoji="1" lang="en-US" altLang="zh-CN"/>
              <a:t>T</a:t>
            </a:r>
            <a:r>
              <a:rPr kumimoji="1" lang="zh-CN" altLang="en-US"/>
              <a:t>个</a:t>
            </a:r>
            <a:r>
              <a:rPr kumimoji="1" lang="en-US" altLang="zh-CN"/>
              <a:t>accuracy</a:t>
            </a:r>
            <a:r>
              <a:rPr kumimoji="1" lang="zh-CN" altLang="en-US"/>
              <a:t>，均值作为这个</a:t>
            </a:r>
            <a:r>
              <a:rPr kumimoji="1" lang="en-US" altLang="zh-CN"/>
              <a:t>operation</a:t>
            </a:r>
            <a:r>
              <a:rPr kumimoji="1" lang="zh-CN" altLang="en-US"/>
              <a:t>的</a:t>
            </a:r>
            <a:r>
              <a:rPr kumimoji="1" lang="en-US" altLang="zh-CN"/>
              <a:t>accuracy</a:t>
            </a:r>
            <a:r>
              <a:rPr kumimoji="1" lang="zh-CN" altLang="en-US"/>
              <a:t>，</a:t>
            </a:r>
            <a:endParaRPr kumimoji="1" lang="en-US" altLang="zh-CN"/>
          </a:p>
          <a:p>
            <a:r>
              <a:rPr kumimoji="1" lang="en-US" altLang="zh-CN"/>
              <a:t>selection</a:t>
            </a:r>
            <a:r>
              <a:rPr kumimoji="1" lang="zh-CN" altLang="en-US"/>
              <a:t> </a:t>
            </a:r>
            <a:r>
              <a:rPr kumimoji="1" lang="en-US" altLang="zh-CN"/>
              <a:t>likelihood</a:t>
            </a:r>
            <a:r>
              <a:rPr kumimoji="1" lang="zh-CN" altLang="en-US"/>
              <a:t>，</a:t>
            </a:r>
            <a:r>
              <a:rPr kumimoji="1" lang="en-US" altLang="zh-CN"/>
              <a:t>Smaller</a:t>
            </a:r>
            <a:r>
              <a:rPr kumimoji="1" lang="zh-CN" altLang="en-US"/>
              <a:t> </a:t>
            </a:r>
            <a:r>
              <a:rPr kumimoji="1" lang="en-US" altLang="zh-CN"/>
              <a:t>set</a:t>
            </a:r>
            <a:r>
              <a:rPr kumimoji="1" lang="zh-CN" altLang="en-US"/>
              <a:t>，</a:t>
            </a:r>
            <a:r>
              <a:rPr kumimoji="1" lang="en-US" altLang="zh-CN"/>
              <a:t>softmax</a:t>
            </a:r>
            <a:r>
              <a:rPr kumimoji="1" lang="zh-CN" altLang="en-US"/>
              <a:t>归一化</a:t>
            </a:r>
            <a:endParaRPr kumimoji="1" lang="en-US" altLang="zh-CN"/>
          </a:p>
          <a:p>
            <a:r>
              <a:rPr kumimoji="1" lang="en-US" altLang="zh-CN"/>
              <a:t>Larger</a:t>
            </a:r>
            <a:r>
              <a:rPr kumimoji="1" lang="zh-CN" altLang="en-US"/>
              <a:t> </a:t>
            </a:r>
            <a:r>
              <a:rPr kumimoji="1" lang="en-US" altLang="zh-CN"/>
              <a:t>set</a:t>
            </a:r>
            <a:r>
              <a:rPr kumimoji="1" lang="zh-CN" altLang="en-US"/>
              <a:t>，更新公式，使用</a:t>
            </a:r>
            <a:r>
              <a:rPr kumimoji="1" lang="en-US" altLang="zh-CN"/>
              <a:t>max</a:t>
            </a:r>
            <a:r>
              <a:rPr kumimoji="1" lang="zh-CN" altLang="en-US"/>
              <a:t> 和 </a:t>
            </a:r>
            <a:r>
              <a:rPr kumimoji="1" lang="en-US" altLang="zh-CN"/>
              <a:t>mean</a:t>
            </a:r>
            <a:r>
              <a:rPr kumimoji="1" lang="zh-CN" altLang="en-US"/>
              <a:t>；</a:t>
            </a:r>
            <a:endParaRPr kumimoji="1" lang="en-US" altLang="zh-CN"/>
          </a:p>
          <a:p>
            <a:r>
              <a:rPr kumimoji="1" lang="zh-CN" altLang="en-US"/>
              <a:t>最终用动量的方式更新 </a:t>
            </a:r>
            <a:r>
              <a:rPr kumimoji="1" lang="en-US" altLang="zh-CN"/>
              <a:t>selection</a:t>
            </a:r>
            <a:r>
              <a:rPr kumimoji="1" lang="zh-CN" altLang="en-US"/>
              <a:t> </a:t>
            </a:r>
            <a:r>
              <a:rPr kumimoji="1" lang="en-US" altLang="zh-CN"/>
              <a:t>likelihood</a:t>
            </a:r>
            <a:r>
              <a:rPr kumimoji="1" lang="zh-CN" altLang="en-US"/>
              <a:t>。</a:t>
            </a:r>
            <a:endParaRPr kumimoji="1" lang="en-US" altLang="zh-CN"/>
          </a:p>
          <a:p>
            <a:r>
              <a:rPr kumimoji="1" lang="zh-CN" altLang="en-US"/>
              <a:t>抛弃</a:t>
            </a:r>
            <a:r>
              <a:rPr kumimoji="1" lang="en-US" altLang="zh-CN"/>
              <a:t>minimal</a:t>
            </a:r>
            <a:r>
              <a:rPr kumimoji="1" lang="zh-CN" altLang="en-US"/>
              <a:t> </a:t>
            </a:r>
            <a:r>
              <a:rPr kumimoji="1" lang="en-US" altLang="zh-CN"/>
              <a:t>selection</a:t>
            </a:r>
            <a:r>
              <a:rPr kumimoji="1" lang="zh-CN" altLang="en-US"/>
              <a:t> </a:t>
            </a:r>
            <a:r>
              <a:rPr kumimoji="1" lang="en-US" altLang="zh-CN"/>
              <a:t>likelihood</a:t>
            </a:r>
            <a:r>
              <a:rPr kumimoji="1" lang="zh-CN" altLang="en-US"/>
              <a:t>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CC6F31E-CEFA-4A0F-B98B-F1B6E875DC9A}" type="slidenum">
              <a:rPr lang="en-US" altLang="zh-CN"/>
              <a:t>11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039208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/>
              <a:t>Loss</a:t>
            </a:r>
            <a:r>
              <a:rPr kumimoji="1" lang="zh-CN" altLang="en-US"/>
              <a:t>；</a:t>
            </a:r>
            <a:endParaRPr kumimoji="1" lang="en-US" altLang="zh-CN"/>
          </a:p>
          <a:p>
            <a:r>
              <a:rPr kumimoji="1" lang="en-US" altLang="zh-CN"/>
              <a:t>LA</a:t>
            </a:r>
            <a:r>
              <a:rPr kumimoji="1" lang="zh-CN" altLang="en-US"/>
              <a:t>：激励二值化和</a:t>
            </a:r>
            <a:r>
              <a:rPr kumimoji="1" lang="en-US" altLang="zh-CN"/>
              <a:t>full-precision</a:t>
            </a:r>
            <a:r>
              <a:rPr kumimoji="1" lang="zh-CN" altLang="en-US"/>
              <a:t>的差距越小越好</a:t>
            </a:r>
            <a:endParaRPr kumimoji="1" lang="en-US" altLang="zh-CN"/>
          </a:p>
          <a:p>
            <a:r>
              <a:rPr kumimoji="1" lang="en-US" altLang="zh-CN"/>
              <a:t>LS</a:t>
            </a:r>
            <a:r>
              <a:rPr kumimoji="1" lang="zh-CN" altLang="en-US"/>
              <a:t>：分类</a:t>
            </a:r>
            <a:r>
              <a:rPr kumimoji="1" lang="en-US" altLang="zh-CN"/>
              <a:t>cross-entropy</a:t>
            </a:r>
            <a:r>
              <a:rPr kumimoji="1" lang="zh-CN" altLang="en-US"/>
              <a:t> </a:t>
            </a:r>
            <a:r>
              <a:rPr kumimoji="1" lang="en-US" altLang="zh-CN"/>
              <a:t>loss</a:t>
            </a:r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CC6F31E-CEFA-4A0F-B98B-F1B6E875DC9A}" type="slidenum">
              <a:rPr lang="en-US" altLang="zh-CN"/>
              <a:t>12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936438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/>
              <a:t>第一栏是人工设计的</a:t>
            </a:r>
            <a:r>
              <a:rPr kumimoji="1" lang="en-US" altLang="zh-CN"/>
              <a:t>float32</a:t>
            </a:r>
            <a:r>
              <a:rPr kumimoji="1" lang="zh-CN" altLang="en-US"/>
              <a:t>的网络；第二栏是人工设计的</a:t>
            </a:r>
            <a:r>
              <a:rPr kumimoji="1" lang="en-US" altLang="zh-CN"/>
              <a:t>BNN</a:t>
            </a:r>
            <a:r>
              <a:rPr kumimoji="1" lang="zh-CN" altLang="en-US"/>
              <a:t>网络；第三栏是在</a:t>
            </a:r>
            <a:r>
              <a:rPr kumimoji="1" lang="en-US" altLang="zh-CN"/>
              <a:t>float32</a:t>
            </a:r>
            <a:r>
              <a:rPr kumimoji="1" lang="zh-CN" altLang="en-US"/>
              <a:t>上进行的</a:t>
            </a:r>
            <a:r>
              <a:rPr kumimoji="1" lang="en-US" altLang="zh-CN"/>
              <a:t>NAS</a:t>
            </a:r>
            <a:r>
              <a:rPr kumimoji="1" lang="zh-CN" altLang="en-US"/>
              <a:t>搜索的结果；最后一栏是作者使用的</a:t>
            </a:r>
            <a:r>
              <a:rPr kumimoji="1" lang="en-US" altLang="zh-CN"/>
              <a:t>BNAS</a:t>
            </a:r>
            <a:r>
              <a:rPr kumimoji="1" lang="zh-CN" altLang="en-US"/>
              <a:t>的结果</a:t>
            </a:r>
            <a:endParaRPr kumimoji="1" lang="en-US" altLang="zh-CN"/>
          </a:p>
          <a:p>
            <a:r>
              <a:rPr kumimoji="1" lang="en-US" altLang="zh-CN"/>
              <a:t>1.</a:t>
            </a:r>
            <a:r>
              <a:rPr kumimoji="1" lang="zh-CN" altLang="en-US"/>
              <a:t>和人工设计的全精度网络而言，能达到</a:t>
            </a:r>
            <a:r>
              <a:rPr kumimoji="1" lang="en-US" altLang="zh-CN"/>
              <a:t>comparable</a:t>
            </a:r>
            <a:r>
              <a:rPr kumimoji="1" lang="zh-CN" altLang="en-US"/>
              <a:t>的结果，但是模型的大小要小很多；</a:t>
            </a:r>
            <a:endParaRPr kumimoji="1" lang="en-US" altLang="zh-CN"/>
          </a:p>
          <a:p>
            <a:r>
              <a:rPr kumimoji="1" lang="en-US" altLang="zh-CN"/>
              <a:t>2.</a:t>
            </a:r>
            <a:r>
              <a:rPr kumimoji="1" lang="zh-CN" altLang="en-US"/>
              <a:t>和人工设计的</a:t>
            </a:r>
            <a:r>
              <a:rPr kumimoji="1" lang="en-US" altLang="zh-CN"/>
              <a:t>BNN</a:t>
            </a:r>
            <a:r>
              <a:rPr kumimoji="1" lang="zh-CN" altLang="en-US"/>
              <a:t>网络而言，准确率更高，模型更小；</a:t>
            </a:r>
            <a:endParaRPr kumimoji="1" lang="en-US" altLang="zh-CN"/>
          </a:p>
          <a:p>
            <a:r>
              <a:rPr kumimoji="1" lang="en-US" altLang="zh-CN"/>
              <a:t>3.</a:t>
            </a:r>
            <a:r>
              <a:rPr kumimoji="1" lang="zh-CN" altLang="en-US"/>
              <a:t>和以前的</a:t>
            </a:r>
            <a:r>
              <a:rPr kumimoji="1" lang="en-US" altLang="zh-CN"/>
              <a:t>NAS</a:t>
            </a:r>
            <a:r>
              <a:rPr kumimoji="1" lang="zh-CN" altLang="en-US"/>
              <a:t>工作相比，搜索的更快。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CC6F31E-CEFA-4A0F-B98B-F1B6E875DC9A}" type="slidenum">
              <a:rPr lang="en-US" altLang="zh-CN"/>
              <a:t>13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261929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CC6F31E-CEFA-4A0F-B98B-F1B6E875DC9A}" type="slidenum">
              <a:rPr lang="en-US" altLang="zh-CN"/>
              <a:t>14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351877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/>
              <a:t>1.</a:t>
            </a:r>
            <a:r>
              <a:rPr kumimoji="1" lang="zh-CN" altLang="en-US"/>
              <a:t>和人工设计的</a:t>
            </a:r>
            <a:r>
              <a:rPr kumimoji="1" lang="en-US" altLang="zh-CN"/>
              <a:t>BNN</a:t>
            </a:r>
            <a:r>
              <a:rPr kumimoji="1" lang="zh-CN" altLang="en-US"/>
              <a:t>网络相比，准确率更高，模型更小</a:t>
            </a:r>
            <a:endParaRPr kumimoji="1" lang="en-US" altLang="zh-CN"/>
          </a:p>
          <a:p>
            <a:r>
              <a:rPr kumimoji="1" lang="en-US" altLang="zh-CN"/>
              <a:t>2.</a:t>
            </a:r>
            <a:r>
              <a:rPr kumimoji="1" lang="zh-CN" altLang="en-US"/>
              <a:t>和人工设计的</a:t>
            </a:r>
            <a:r>
              <a:rPr kumimoji="1" lang="en-US" altLang="zh-CN"/>
              <a:t>float32</a:t>
            </a:r>
            <a:r>
              <a:rPr kumimoji="1" lang="zh-CN" altLang="en-US"/>
              <a:t>网络相比，准确率都略高</a:t>
            </a:r>
            <a:endParaRPr kumimoji="1" lang="en-US" altLang="zh-CN"/>
          </a:p>
          <a:p>
            <a:r>
              <a:rPr kumimoji="1" lang="en-US" altLang="zh-CN"/>
              <a:t>3.</a:t>
            </a:r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CC6F31E-CEFA-4A0F-B98B-F1B6E875DC9A}" type="slidenum">
              <a:rPr lang="en-US" altLang="zh-CN"/>
              <a:t>15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38402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CC6F31E-CEFA-4A0F-B98B-F1B6E875DC9A}" type="slidenum">
              <a:rPr lang="en-US" altLang="zh-CN" smtClean="0"/>
              <a:t>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942220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/>
              <a:t>1.DARTS </a:t>
            </a:r>
            <a:r>
              <a:rPr kumimoji="1" lang="zh-CN" altLang="en-US"/>
              <a:t>的搜索空间是一个个</a:t>
            </a:r>
            <a:r>
              <a:rPr kumimoji="1" lang="en-US" altLang="zh-CN"/>
              <a:t>cell</a:t>
            </a:r>
            <a:r>
              <a:rPr kumimoji="1" lang="zh-CN" altLang="en-US"/>
              <a:t>组成的。</a:t>
            </a:r>
            <a:r>
              <a:rPr kumimoji="1" lang="en-US" altLang="zh-CN"/>
              <a:t>Cell</a:t>
            </a:r>
            <a:r>
              <a:rPr kumimoji="1" lang="zh-CN" altLang="en-US"/>
              <a:t>里的每个节点代表一个特征表示（</a:t>
            </a:r>
            <a:r>
              <a:rPr kumimoji="1" lang="en-US" altLang="zh-CN"/>
              <a:t>feature</a:t>
            </a:r>
            <a:r>
              <a:rPr kumimoji="1" lang="zh-CN" altLang="en-US"/>
              <a:t> </a:t>
            </a:r>
            <a:r>
              <a:rPr kumimoji="1" lang="en-US" altLang="zh-CN"/>
              <a:t>map</a:t>
            </a:r>
            <a:r>
              <a:rPr kumimoji="1" lang="zh-CN" altLang="en-US"/>
              <a:t>），每条边代表一</a:t>
            </a:r>
            <a:r>
              <a:rPr kumimoji="1" lang="en-US" altLang="zh-CN"/>
              <a:t>operation</a:t>
            </a:r>
            <a:r>
              <a:rPr kumimoji="1" lang="zh-CN" altLang="en-US"/>
              <a:t> ，如图</a:t>
            </a:r>
            <a:r>
              <a:rPr kumimoji="1" lang="en-US" altLang="zh-CN"/>
              <a:t>a</a:t>
            </a:r>
          </a:p>
          <a:p>
            <a:r>
              <a:rPr kumimoji="1" lang="en-US" altLang="zh-CN"/>
              <a:t>2.DARTS</a:t>
            </a:r>
            <a:r>
              <a:rPr kumimoji="1" lang="zh-CN" altLang="en-US"/>
              <a:t> 每条边上，可以有多种</a:t>
            </a:r>
            <a:r>
              <a:rPr kumimoji="1" lang="en-US" altLang="zh-CN"/>
              <a:t>operations</a:t>
            </a:r>
            <a:r>
              <a:rPr kumimoji="1" lang="zh-CN" altLang="en-US"/>
              <a:t>。如图</a:t>
            </a:r>
            <a:r>
              <a:rPr kumimoji="1" lang="en-US" altLang="zh-CN"/>
              <a:t>b</a:t>
            </a:r>
            <a:r>
              <a:rPr kumimoji="1" lang="zh-CN" altLang="en-US"/>
              <a:t>，每两个节点之间</a:t>
            </a:r>
            <a:r>
              <a:rPr kumimoji="1" lang="en-US" altLang="zh-CN"/>
              <a:t>3</a:t>
            </a:r>
            <a:r>
              <a:rPr kumimoji="1" lang="zh-CN" altLang="en-US"/>
              <a:t>条边代表</a:t>
            </a:r>
            <a:r>
              <a:rPr kumimoji="1" lang="en-US" altLang="zh-CN"/>
              <a:t>3</a:t>
            </a:r>
            <a:r>
              <a:rPr kumimoji="1" lang="zh-CN" altLang="en-US"/>
              <a:t>种</a:t>
            </a:r>
            <a:r>
              <a:rPr kumimoji="1" lang="en-US" altLang="zh-CN"/>
              <a:t>operations</a:t>
            </a:r>
            <a:r>
              <a:rPr kumimoji="1" lang="zh-CN" altLang="en-US"/>
              <a:t>，每个</a:t>
            </a:r>
            <a:r>
              <a:rPr kumimoji="1" lang="en-US" altLang="zh-CN"/>
              <a:t>node</a:t>
            </a:r>
            <a:r>
              <a:rPr kumimoji="1" lang="zh-CN" altLang="en-US"/>
              <a:t>的</a:t>
            </a:r>
            <a:r>
              <a:rPr kumimoji="1" lang="en-US" altLang="zh-CN"/>
              <a:t>feature</a:t>
            </a:r>
            <a:r>
              <a:rPr kumimoji="1" lang="zh-CN" altLang="en-US"/>
              <a:t> </a:t>
            </a:r>
            <a:r>
              <a:rPr kumimoji="1" lang="en-US" altLang="zh-CN"/>
              <a:t>map</a:t>
            </a:r>
            <a:r>
              <a:rPr kumimoji="1" lang="zh-CN" altLang="en-US"/>
              <a:t>是这三个</a:t>
            </a:r>
            <a:r>
              <a:rPr kumimoji="1" lang="en-US" altLang="zh-CN"/>
              <a:t>operations</a:t>
            </a:r>
            <a:r>
              <a:rPr kumimoji="1" lang="zh-CN" altLang="en-US"/>
              <a:t>的输出之和</a:t>
            </a:r>
            <a:endParaRPr kumimoji="1" lang="en-US" altLang="zh-CN"/>
          </a:p>
          <a:p>
            <a:r>
              <a:rPr kumimoji="1" lang="en-US" altLang="zh-CN"/>
              <a:t>3.</a:t>
            </a:r>
            <a:r>
              <a:rPr kumimoji="1" lang="zh-CN" altLang="en-US"/>
              <a:t>图</a:t>
            </a:r>
            <a:r>
              <a:rPr kumimoji="1" lang="en-US" altLang="zh-CN"/>
              <a:t>C</a:t>
            </a:r>
            <a:r>
              <a:rPr kumimoji="1" lang="zh-CN" altLang="en-US"/>
              <a:t>表示对两个节点之间的边使用 </a:t>
            </a:r>
            <a:r>
              <a:rPr kumimoji="1" lang="en-US" altLang="zh-CN"/>
              <a:t>softmax</a:t>
            </a:r>
            <a:r>
              <a:rPr kumimoji="1" lang="zh-CN" altLang="en-US"/>
              <a:t> 松弛化，</a:t>
            </a:r>
            <a:r>
              <a:rPr kumimoji="1" lang="en-US" altLang="zh-CN"/>
              <a:t>softmax </a:t>
            </a:r>
            <a:r>
              <a:rPr kumimoji="1" lang="zh-CN" altLang="en-US"/>
              <a:t>的输出代表每个</a:t>
            </a:r>
            <a:r>
              <a:rPr kumimoji="1" lang="en-US" altLang="zh-CN"/>
              <a:t>operation</a:t>
            </a:r>
            <a:r>
              <a:rPr kumimoji="1" lang="zh-CN" altLang="en-US"/>
              <a:t>的权重， 结果是这两个节点之间</a:t>
            </a:r>
            <a:r>
              <a:rPr kumimoji="1" lang="en-US" altLang="zh-CN"/>
              <a:t>eperation</a:t>
            </a:r>
            <a:r>
              <a:rPr kumimoji="1" lang="zh-CN" altLang="en-US"/>
              <a:t>的加权和。</a:t>
            </a:r>
            <a:endParaRPr kumimoji="1" lang="en-US" altLang="zh-CN"/>
          </a:p>
          <a:p>
            <a:r>
              <a:rPr kumimoji="1" lang="en-US" altLang="zh-CN"/>
              <a:t>4.</a:t>
            </a:r>
            <a:r>
              <a:rPr kumimoji="1" lang="zh-CN" altLang="en-US"/>
              <a:t>最终选择两个节点间权值最大的那个</a:t>
            </a:r>
            <a:r>
              <a:rPr kumimoji="1" lang="en-US" altLang="zh-CN"/>
              <a:t>operation</a:t>
            </a:r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CC6F31E-CEFA-4A0F-B98B-F1B6E875DC9A}" type="slidenum">
              <a:rPr lang="en-US" altLang="zh-CN"/>
              <a:t>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045538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/>
              <a:t>这一页表示如何对</a:t>
            </a:r>
            <a:r>
              <a:rPr kumimoji="1" lang="en-US" altLang="zh-CN"/>
              <a:t>darts</a:t>
            </a:r>
            <a:r>
              <a:rPr kumimoji="1" lang="zh-CN" altLang="en-US"/>
              <a:t>的多个</a:t>
            </a:r>
            <a:r>
              <a:rPr kumimoji="1" lang="en-US" altLang="zh-CN"/>
              <a:t>operations</a:t>
            </a:r>
            <a:r>
              <a:rPr kumimoji="1" lang="zh-CN" altLang="en-US"/>
              <a:t>进行松弛化操作。即将</a:t>
            </a:r>
            <a:r>
              <a:rPr kumimoji="1" lang="en-US" altLang="zh-CN"/>
              <a:t>softmax</a:t>
            </a:r>
            <a:r>
              <a:rPr kumimoji="1" lang="zh-CN" altLang="en-US"/>
              <a:t>的输出作为选择某种</a:t>
            </a:r>
            <a:r>
              <a:rPr kumimoji="1" lang="en-US" altLang="zh-CN"/>
              <a:t>operation</a:t>
            </a:r>
            <a:r>
              <a:rPr kumimoji="1" lang="zh-CN" altLang="en-US"/>
              <a:t>的概率。</a:t>
            </a:r>
            <a:endParaRPr kumimoji="1" lang="en-US" altLang="zh-CN"/>
          </a:p>
          <a:p>
            <a:r>
              <a:rPr kumimoji="1" lang="zh-CN" altLang="en-US"/>
              <a:t>我们将这个松弛化的变量记作</a:t>
            </a:r>
            <a:r>
              <a:rPr kumimoji="1" lang="en-US" altLang="zh-CN"/>
              <a:t>alpha</a:t>
            </a:r>
            <a:r>
              <a:rPr kumimoji="1" lang="zh-CN" altLang="en-US"/>
              <a:t>，将每个算子的权重记作</a:t>
            </a:r>
            <a:r>
              <a:rPr kumimoji="1" lang="en-US" altLang="zh-CN"/>
              <a:t>w</a:t>
            </a:r>
            <a:r>
              <a:rPr kumimoji="1" lang="zh-CN" altLang="en-US"/>
              <a:t>，那么</a:t>
            </a:r>
            <a:r>
              <a:rPr kumimoji="1" lang="en-US" altLang="zh-CN"/>
              <a:t>DARTs</a:t>
            </a:r>
            <a:r>
              <a:rPr kumimoji="1" lang="zh-CN" altLang="en-US"/>
              <a:t>的优化目标就是同时优化</a:t>
            </a:r>
            <a:r>
              <a:rPr kumimoji="1" lang="en-US" altLang="zh-CN"/>
              <a:t>alpha</a:t>
            </a:r>
            <a:r>
              <a:rPr kumimoji="1" lang="zh-CN" altLang="en-US"/>
              <a:t>和</a:t>
            </a:r>
            <a:r>
              <a:rPr kumimoji="1" lang="en-US" altLang="zh-CN"/>
              <a:t>w</a:t>
            </a:r>
            <a:r>
              <a:rPr kumimoji="1" lang="zh-CN" altLang="en-US"/>
              <a:t>。</a:t>
            </a:r>
            <a:endParaRPr kumimoji="1" lang="en-US" altLang="zh-CN"/>
          </a:p>
          <a:p>
            <a:r>
              <a:rPr kumimoji="1" lang="zh-CN" altLang="en-US"/>
              <a:t>这是一个双层的优化问题，优化目标如上式所示。最终目标是在</a:t>
            </a:r>
            <a:r>
              <a:rPr kumimoji="1" lang="en-US" altLang="zh-CN"/>
              <a:t>validation</a:t>
            </a:r>
            <a:r>
              <a:rPr kumimoji="1" lang="zh-CN" altLang="en-US"/>
              <a:t>数据集上优化</a:t>
            </a:r>
            <a:r>
              <a:rPr kumimoji="1" lang="en-US" altLang="zh-CN"/>
              <a:t>alpha</a:t>
            </a:r>
            <a:r>
              <a:rPr kumimoji="1" lang="zh-CN" altLang="en-US"/>
              <a:t>，对应的</a:t>
            </a:r>
            <a:r>
              <a:rPr kumimoji="1" lang="en-US" altLang="zh-CN"/>
              <a:t>weight</a:t>
            </a:r>
            <a:r>
              <a:rPr kumimoji="1" lang="zh-CN" altLang="en-US"/>
              <a:t>是该</a:t>
            </a:r>
            <a:r>
              <a:rPr kumimoji="1" lang="en-US" altLang="zh-CN"/>
              <a:t>alpha</a:t>
            </a:r>
            <a:r>
              <a:rPr kumimoji="1" lang="zh-CN" altLang="en-US"/>
              <a:t>对应的最优的</a:t>
            </a:r>
            <a:r>
              <a:rPr kumimoji="1" lang="en-US" altLang="zh-CN"/>
              <a:t>weight</a:t>
            </a:r>
            <a:r>
              <a:rPr kumimoji="1" lang="zh-CN" altLang="en-US"/>
              <a:t>。</a:t>
            </a:r>
            <a:endParaRPr kumimoji="1" lang="en-US" altLang="zh-CN"/>
          </a:p>
          <a:p>
            <a:r>
              <a:rPr kumimoji="1" lang="zh-CN" altLang="en-US"/>
              <a:t>所以这个</a:t>
            </a:r>
            <a:r>
              <a:rPr kumimoji="1" lang="en-US" altLang="zh-CN"/>
              <a:t>weight</a:t>
            </a:r>
            <a:r>
              <a:rPr kumimoji="1" lang="zh-CN" altLang="en-US"/>
              <a:t>是一个内层的优化变量，在</a:t>
            </a:r>
            <a:r>
              <a:rPr kumimoji="1" lang="en-US" altLang="zh-CN"/>
              <a:t>train</a:t>
            </a:r>
            <a:r>
              <a:rPr kumimoji="1" lang="zh-CN" altLang="en-US"/>
              <a:t>数据集上找到最优的</a:t>
            </a:r>
            <a:r>
              <a:rPr kumimoji="1" lang="en-US" altLang="zh-CN"/>
              <a:t>weight</a:t>
            </a:r>
            <a:r>
              <a:rPr kumimoji="1" lang="zh-CN" altLang="en-US"/>
              <a:t>。</a:t>
            </a:r>
            <a:endParaRPr kumimoji="1" lang="en-US" altLang="zh-CN"/>
          </a:p>
          <a:p>
            <a:r>
              <a:rPr kumimoji="1" lang="zh-CN" altLang="en-US"/>
              <a:t>这样</a:t>
            </a:r>
            <a:r>
              <a:rPr kumimoji="1" lang="en-US" altLang="zh-CN"/>
              <a:t>alpha</a:t>
            </a:r>
            <a:r>
              <a:rPr kumimoji="1" lang="zh-CN" altLang="en-US"/>
              <a:t>和</a:t>
            </a:r>
            <a:r>
              <a:rPr kumimoji="1" lang="en-US" altLang="zh-CN"/>
              <a:t>w</a:t>
            </a:r>
            <a:r>
              <a:rPr kumimoji="1" lang="zh-CN" altLang="en-US"/>
              <a:t>迭代优化。但是如果内层循环每次都要找到最优的</a:t>
            </a:r>
            <a:r>
              <a:rPr kumimoji="1" lang="en-US" altLang="zh-CN"/>
              <a:t>w</a:t>
            </a:r>
            <a:r>
              <a:rPr kumimoji="1" lang="zh-CN" altLang="en-US"/>
              <a:t>，会非常费时，所以实际的方法是内存循环只训练一个或几个</a:t>
            </a:r>
            <a:r>
              <a:rPr kumimoji="1" lang="en-US" altLang="zh-CN"/>
              <a:t>step</a:t>
            </a:r>
            <a:r>
              <a:rPr kumimoji="1" lang="zh-CN" altLang="en-US"/>
              <a:t>，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CC6F31E-CEFA-4A0F-B98B-F1B6E875DC9A}" type="slidenum">
              <a:rPr lang="en-US" altLang="zh-CN"/>
              <a:t>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224565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CN" sz="1200" b="0" i="0" kern="120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DARTS 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的一个明显的缺点在于其内存开销大。如果搜索空间的算子数量是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C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，那么训练一个超网络所需要的内存消耗大约是一个正常网络的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C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倍。</a:t>
            </a:r>
            <a:endParaRPr lang="en-US" altLang="zh-CN" sz="1200" b="0" i="0" kern="1200"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r>
              <a:rPr lang="zh-CN" altLang="en-US" sz="1200" b="0" i="0" kern="120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为了解决这个问题，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PC-darts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 提出一种通道采样策略，只随机采样部分通道输入待选操作。以上图为例，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x0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表示一个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feature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 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map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，被选择的通道，即下半部分的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1/K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，如正常搜索算法一样被输入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C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个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eperation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，而未被选择的通道直接与通过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operation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操作的部分的输出并联作为下一个节点的输入。</a:t>
            </a:r>
            <a:endParaRPr lang="en-US" altLang="zh-CN" sz="1200" b="0" i="0" kern="1200"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r>
              <a:rPr kumimoji="1" lang="zh-CN" altLang="en-US" sz="1200" b="0" i="0" kern="120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即被选择的部分操作如</a:t>
            </a:r>
            <a:r>
              <a:rPr kumimoji="1" lang="en-US" altLang="zh-CN" sz="1200" b="0" i="0" kern="120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darts</a:t>
            </a:r>
            <a:r>
              <a:rPr kumimoji="1" lang="zh-CN" altLang="en-US" sz="1200" b="0" i="0" kern="120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正常前向传播，未被选择的部分操作通过恒等连接直接映射。</a:t>
            </a:r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CC6F31E-CEFA-4A0F-B98B-F1B6E875DC9A}" type="slidenum">
              <a:rPr lang="en-US" altLang="zh-CN"/>
              <a:t>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41701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/>
              <a:t>这张图是</a:t>
            </a:r>
            <a:r>
              <a:rPr kumimoji="1" lang="en-US" altLang="zh-CN"/>
              <a:t>PC-darts</a:t>
            </a:r>
            <a:r>
              <a:rPr kumimoji="1" lang="zh-CN" altLang="en-US"/>
              <a:t>的示意图。上图表示对于任意两个节点之间的操作，都是痛殴</a:t>
            </a:r>
            <a:r>
              <a:rPr kumimoji="1" lang="en-US" altLang="zh-CN"/>
              <a:t> channel sampling</a:t>
            </a:r>
            <a:r>
              <a:rPr kumimoji="1" lang="zh-CN" altLang="en-US"/>
              <a:t>来做的。</a:t>
            </a:r>
            <a:endParaRPr kumimoji="1" lang="en-US" altLang="zh-CN"/>
          </a:p>
          <a:p>
            <a:r>
              <a:rPr kumimoji="1" lang="zh-CN" altLang="en-US"/>
              <a:t>下图表示对于节点</a:t>
            </a:r>
            <a:r>
              <a:rPr kumimoji="1" lang="en-US" altLang="zh-CN"/>
              <a:t>3</a:t>
            </a:r>
            <a:r>
              <a:rPr kumimoji="1" lang="zh-CN" altLang="en-US"/>
              <a:t>，总过有</a:t>
            </a:r>
            <a:r>
              <a:rPr kumimoji="1" lang="en-US" altLang="zh-CN"/>
              <a:t>0</a:t>
            </a:r>
            <a:r>
              <a:rPr kumimoji="1" lang="zh-CN" altLang="en-US"/>
              <a:t>，</a:t>
            </a:r>
            <a:r>
              <a:rPr kumimoji="1" lang="en-US" altLang="zh-CN"/>
              <a:t>1</a:t>
            </a:r>
            <a:r>
              <a:rPr kumimoji="1" lang="zh-CN" altLang="en-US"/>
              <a:t>，</a:t>
            </a:r>
            <a:r>
              <a:rPr kumimoji="1" lang="en-US" altLang="zh-CN"/>
              <a:t>2</a:t>
            </a:r>
            <a:r>
              <a:rPr kumimoji="1" lang="zh-CN" altLang="en-US"/>
              <a:t>三个输入。对于每个输入，都对应了一组</a:t>
            </a:r>
            <a:r>
              <a:rPr kumimoji="1" lang="en-US" altLang="zh-CN"/>
              <a:t>operation</a:t>
            </a:r>
            <a:r>
              <a:rPr kumimoji="1" lang="zh-CN" altLang="en-US"/>
              <a:t>。那么每个输入对应的那一组边，都进行随机的</a:t>
            </a:r>
            <a:r>
              <a:rPr kumimoji="1" lang="en-US" altLang="zh-CN"/>
              <a:t>channel</a:t>
            </a:r>
            <a:r>
              <a:rPr kumimoji="1" lang="zh-CN" altLang="en-US"/>
              <a:t> </a:t>
            </a:r>
            <a:r>
              <a:rPr kumimoji="1" lang="en-US" altLang="zh-CN"/>
              <a:t>sampling</a:t>
            </a:r>
            <a:r>
              <a:rPr kumimoji="1" lang="zh-CN" altLang="en-US"/>
              <a:t>。</a:t>
            </a:r>
            <a:endParaRPr kumimoji="1" lang="en-US" altLang="zh-CN"/>
          </a:p>
          <a:p>
            <a:r>
              <a:rPr lang="zh-CN" altLang="en-US" sz="1200" b="0" i="0" kern="120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部分通道连接使得每次结构参数优化时，采样的是不同的通道。如果依然通过同样的方式来确定最优边，就可能增大超网络和子网络直接的误差，带来不稳定的搜索结果。为了解决这个问题，作者提出边正则化方法，即引入额外一组边参数</a:t>
            </a:r>
            <a:r>
              <a:rPr lang="el-GR" altLang="zh-CN" sz="1200" b="0" i="0" kern="120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β_{</a:t>
            </a:r>
            <a:r>
              <a:rPr lang="en" altLang="zh-CN" sz="1200" b="0" i="0" kern="120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i,j} 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来显式地加权边：</a:t>
            </a:r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CC6F31E-CEFA-4A0F-B98B-F1B6E875DC9A}" type="slidenum">
              <a:rPr lang="en-US" altLang="zh-CN"/>
              <a:t>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01992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/>
              <a:t>BNAS</a:t>
            </a:r>
            <a:r>
              <a:rPr kumimoji="1" lang="zh-CN" altLang="en-US"/>
              <a:t>，即</a:t>
            </a:r>
            <a:r>
              <a:rPr kumimoji="1" lang="en-US" altLang="zh-CN"/>
              <a:t>binary</a:t>
            </a:r>
            <a:r>
              <a:rPr kumimoji="1" lang="zh-CN" altLang="en-US"/>
              <a:t> </a:t>
            </a:r>
            <a:r>
              <a:rPr kumimoji="1" lang="en-US" altLang="zh-CN"/>
              <a:t>nas</a:t>
            </a:r>
            <a:r>
              <a:rPr kumimoji="1" lang="zh-CN" altLang="en-US"/>
              <a:t>提出的</a:t>
            </a:r>
            <a:r>
              <a:rPr kumimoji="1" lang="en-US" altLang="zh-CN"/>
              <a:t>motivation</a:t>
            </a:r>
            <a:r>
              <a:rPr kumimoji="1" lang="zh-CN" altLang="en-US"/>
              <a:t>，由</a:t>
            </a:r>
            <a:r>
              <a:rPr kumimoji="1" lang="en-US" altLang="zh-CN"/>
              <a:t>nas</a:t>
            </a:r>
            <a:r>
              <a:rPr kumimoji="1" lang="zh-CN" altLang="en-US"/>
              <a:t>搜索出来的</a:t>
            </a:r>
            <a:r>
              <a:rPr kumimoji="1" lang="en-US" altLang="zh-CN"/>
              <a:t>architecture</a:t>
            </a:r>
            <a:r>
              <a:rPr kumimoji="1" lang="zh-CN" altLang="en-US"/>
              <a:t>都是适用于</a:t>
            </a:r>
            <a:r>
              <a:rPr kumimoji="1" lang="en-US" altLang="zh-CN"/>
              <a:t>full-precision</a:t>
            </a:r>
            <a:r>
              <a:rPr kumimoji="1" lang="zh-CN" altLang="en-US"/>
              <a:t>的，所以运算的效率等还是不高，不能很好的适用于边缘设备、嵌入式设备等</a:t>
            </a:r>
            <a:endParaRPr kumimoji="1" lang="en-US" altLang="zh-CN"/>
          </a:p>
          <a:p>
            <a:r>
              <a:rPr kumimoji="1" lang="zh-CN" altLang="en-US"/>
              <a:t>本文的贡献：</a:t>
            </a:r>
            <a:r>
              <a:rPr kumimoji="1" lang="en-US" altLang="zh-CN"/>
              <a:t>1.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一种新的搜索算法，可在统一框架中解决</a:t>
            </a:r>
            <a:r>
              <a:rPr lang="en" altLang="zh-CN" sz="1200" b="0" i="0" kern="120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BNN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优化和架构搜索。 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2.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通过基于性能的策略逐步舍弃一些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operation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，可以大大减少搜索空间，从而将搜索效率提高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40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％。</a:t>
            </a:r>
          </a:p>
          <a:p>
            <a:br>
              <a:rPr lang="zh-CN" altLang="en-US" sz="1200" b="0" i="0" kern="120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br>
            <a:endParaRPr lang="zh-CN" altLang="en-US" sz="1200" b="0" i="0" kern="1200"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CC6F31E-CEFA-4A0F-B98B-F1B6E875DC9A}" type="slidenum">
              <a:rPr lang="en-US" altLang="zh-CN"/>
              <a:t>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32541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/>
              <a:t>在这篇</a:t>
            </a:r>
            <a:r>
              <a:rPr kumimoji="1" lang="en-US" altLang="zh-CN"/>
              <a:t>BNAS</a:t>
            </a:r>
            <a:r>
              <a:rPr kumimoji="1" lang="zh-CN" altLang="en-US"/>
              <a:t>中，沿用了</a:t>
            </a:r>
            <a:r>
              <a:rPr kumimoji="1" lang="en-US" altLang="zh-CN"/>
              <a:t>DARTS</a:t>
            </a:r>
            <a:r>
              <a:rPr kumimoji="1" lang="zh-CN" altLang="en-US"/>
              <a:t>的基础设置。</a:t>
            </a:r>
            <a:r>
              <a:rPr kumimoji="1" lang="en-US" altLang="zh-CN"/>
              <a:t>Cell-based</a:t>
            </a:r>
            <a:r>
              <a:rPr kumimoji="1" lang="zh-CN" altLang="en-US"/>
              <a:t>搜索。每个</a:t>
            </a:r>
            <a:r>
              <a:rPr kumimoji="1" lang="en-US" altLang="zh-CN"/>
              <a:t>cell</a:t>
            </a:r>
            <a:r>
              <a:rPr kumimoji="1" lang="zh-CN" altLang="en-US"/>
              <a:t>内</a:t>
            </a:r>
            <a:r>
              <a:rPr kumimoji="1" lang="en-US" altLang="zh-CN"/>
              <a:t>4</a:t>
            </a:r>
            <a:r>
              <a:rPr kumimoji="1" lang="zh-CN" altLang="en-US"/>
              <a:t>个节点。</a:t>
            </a:r>
            <a:r>
              <a:rPr kumimoji="1" lang="en-US" altLang="zh-CN"/>
              <a:t>B-1,B0</a:t>
            </a:r>
            <a:r>
              <a:rPr kumimoji="1" lang="zh-CN" altLang="en-US"/>
              <a:t>输入节点，</a:t>
            </a:r>
            <a:r>
              <a:rPr kumimoji="1" lang="en-US" altLang="zh-CN"/>
              <a:t>1234</a:t>
            </a:r>
            <a:r>
              <a:rPr kumimoji="1" lang="zh-CN" altLang="en-US"/>
              <a:t>中间节点。这</a:t>
            </a:r>
            <a:r>
              <a:rPr kumimoji="1" lang="en-US" altLang="zh-CN"/>
              <a:t>4</a:t>
            </a:r>
            <a:r>
              <a:rPr kumimoji="1" lang="zh-CN" altLang="en-US"/>
              <a:t>个节点的</a:t>
            </a:r>
            <a:r>
              <a:rPr kumimoji="1" lang="en-US" altLang="zh-CN"/>
              <a:t>feature</a:t>
            </a:r>
            <a:r>
              <a:rPr kumimoji="1" lang="zh-CN" altLang="en-US"/>
              <a:t> </a:t>
            </a:r>
            <a:r>
              <a:rPr kumimoji="1" lang="en-US" altLang="zh-CN"/>
              <a:t>map</a:t>
            </a:r>
            <a:r>
              <a:rPr kumimoji="1" lang="zh-CN" altLang="en-US"/>
              <a:t>拼接起来就成了最终的</a:t>
            </a:r>
            <a:r>
              <a:rPr kumimoji="1" lang="en-US" altLang="zh-CN"/>
              <a:t>output</a:t>
            </a:r>
            <a:r>
              <a:rPr kumimoji="1" lang="zh-CN" altLang="en-US"/>
              <a:t>。</a:t>
            </a:r>
            <a:endParaRPr kumimoji="1" lang="en-US" altLang="zh-CN"/>
          </a:p>
          <a:p>
            <a:r>
              <a:rPr kumimoji="1" lang="en-US" altLang="zh-CN"/>
              <a:t>8</a:t>
            </a:r>
            <a:r>
              <a:rPr kumimoji="1" lang="zh-CN" altLang="en-US"/>
              <a:t>种</a:t>
            </a:r>
            <a:r>
              <a:rPr kumimoji="1" lang="en-US" altLang="zh-CN"/>
              <a:t>operation</a:t>
            </a:r>
          </a:p>
          <a:p>
            <a:r>
              <a:rPr kumimoji="1" lang="zh-CN" altLang="en-US"/>
              <a:t>每种</a:t>
            </a:r>
            <a:r>
              <a:rPr kumimoji="1" lang="en-US" altLang="zh-CN"/>
              <a:t>operation</a:t>
            </a:r>
            <a:r>
              <a:rPr kumimoji="1" lang="zh-CN" altLang="en-US"/>
              <a:t>都被 </a:t>
            </a:r>
            <a:r>
              <a:rPr kumimoji="1" lang="en-US" altLang="zh-CN"/>
              <a:t>binaried</a:t>
            </a:r>
          </a:p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CC6F31E-CEFA-4A0F-B98B-F1B6E875DC9A}" type="slidenum">
              <a:rPr lang="en-US" altLang="zh-CN"/>
              <a:t>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997703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/>
              <a:t>先使用</a:t>
            </a:r>
            <a:r>
              <a:rPr kumimoji="1" lang="en-US" altLang="zh-CN"/>
              <a:t>PC-darts</a:t>
            </a:r>
            <a:r>
              <a:rPr kumimoji="1" lang="zh-CN" altLang="en-US"/>
              <a:t>作为</a:t>
            </a:r>
            <a:r>
              <a:rPr kumimoji="1" lang="en-US" altLang="zh-CN"/>
              <a:t>warm-up</a:t>
            </a:r>
            <a:r>
              <a:rPr kumimoji="1" lang="zh-CN" altLang="en-US"/>
              <a:t> 训练。然后从第二步开始，</a:t>
            </a:r>
            <a:r>
              <a:rPr kumimoji="1" lang="en-US" altLang="zh-CN"/>
              <a:t>2.</a:t>
            </a:r>
            <a:r>
              <a:rPr kumimoji="1" lang="zh-CN" altLang="en-US"/>
              <a:t>选择一些在当下看起来不太好的</a:t>
            </a:r>
            <a:r>
              <a:rPr kumimoji="1" lang="en-US" altLang="zh-CN"/>
              <a:t>operation</a:t>
            </a:r>
            <a:r>
              <a:rPr kumimoji="1" lang="zh-CN" altLang="en-US"/>
              <a:t>组成一个</a:t>
            </a:r>
            <a:r>
              <a:rPr kumimoji="1" lang="en-US" altLang="zh-CN"/>
              <a:t>smaller</a:t>
            </a:r>
            <a:r>
              <a:rPr kumimoji="1" lang="zh-CN" altLang="en-US"/>
              <a:t>集合。</a:t>
            </a:r>
            <a:r>
              <a:rPr kumimoji="1" lang="en-US" altLang="zh-CN"/>
              <a:t>3.</a:t>
            </a:r>
            <a:r>
              <a:rPr kumimoji="1" lang="zh-CN" altLang="en-US"/>
              <a:t>将这个</a:t>
            </a:r>
            <a:r>
              <a:rPr kumimoji="1" lang="en-US" altLang="zh-CN"/>
              <a:t>smaller</a:t>
            </a:r>
            <a:r>
              <a:rPr kumimoji="1" lang="zh-CN" altLang="en-US"/>
              <a:t>中的操作挑选出来组成完整的网络。</a:t>
            </a:r>
            <a:r>
              <a:rPr kumimoji="1" lang="en-US" altLang="zh-CN"/>
              <a:t>4.</a:t>
            </a:r>
            <a:r>
              <a:rPr kumimoji="1" lang="zh-CN" altLang="en-US"/>
              <a:t>这个网络训练的结果，即分类的准确率用来每个衡量</a:t>
            </a:r>
            <a:r>
              <a:rPr kumimoji="1" lang="en-US" altLang="zh-CN"/>
              <a:t>operation</a:t>
            </a:r>
            <a:r>
              <a:rPr kumimoji="1" lang="zh-CN" altLang="en-US"/>
              <a:t>的好坏，</a:t>
            </a:r>
            <a:r>
              <a:rPr kumimoji="1" lang="en-US" altLang="zh-CN"/>
              <a:t>5.</a:t>
            </a:r>
            <a:r>
              <a:rPr kumimoji="1" lang="zh-CN" altLang="en-US"/>
              <a:t>最终把表现最差的一个</a:t>
            </a:r>
            <a:r>
              <a:rPr kumimoji="1" lang="en-US" altLang="zh-CN"/>
              <a:t>operation</a:t>
            </a:r>
            <a:r>
              <a:rPr kumimoji="1" lang="zh-CN" altLang="en-US"/>
              <a:t>从</a:t>
            </a:r>
            <a:r>
              <a:rPr kumimoji="1" lang="en-US" altLang="zh-CN"/>
              <a:t>operaion</a:t>
            </a:r>
            <a:r>
              <a:rPr kumimoji="1" lang="zh-CN" altLang="en-US"/>
              <a:t> </a:t>
            </a:r>
            <a:r>
              <a:rPr kumimoji="1" lang="en-US" altLang="zh-CN"/>
              <a:t>set</a:t>
            </a:r>
            <a:r>
              <a:rPr kumimoji="1" lang="zh-CN" altLang="en-US"/>
              <a:t>中抛弃掉。</a:t>
            </a:r>
            <a:endParaRPr kumimoji="1" lang="en-US" altLang="zh-CN"/>
          </a:p>
          <a:p>
            <a:r>
              <a:rPr kumimoji="1" lang="zh-CN" altLang="en-US"/>
              <a:t>重复</a:t>
            </a:r>
            <a:r>
              <a:rPr kumimoji="1" lang="en-US" altLang="zh-CN"/>
              <a:t>2</a:t>
            </a:r>
            <a:r>
              <a:rPr kumimoji="1" lang="zh-CN" altLang="en-US"/>
              <a:t>～</a:t>
            </a:r>
            <a:r>
              <a:rPr kumimoji="1" lang="en-US" altLang="zh-CN"/>
              <a:t>5</a:t>
            </a:r>
            <a:r>
              <a:rPr kumimoji="1" lang="zh-CN" altLang="en-US"/>
              <a:t>步骤，直到每条边的</a:t>
            </a:r>
            <a:r>
              <a:rPr kumimoji="1" lang="en-US" altLang="zh-CN"/>
              <a:t>operation</a:t>
            </a:r>
            <a:r>
              <a:rPr kumimoji="1" lang="zh-CN" altLang="en-US"/>
              <a:t> </a:t>
            </a:r>
            <a:r>
              <a:rPr kumimoji="1" lang="en-US" altLang="zh-CN"/>
              <a:t>set</a:t>
            </a:r>
            <a:r>
              <a:rPr kumimoji="1" lang="zh-CN" altLang="en-US"/>
              <a:t>中只有一个</a:t>
            </a:r>
            <a:r>
              <a:rPr kumimoji="1" lang="en-US" altLang="zh-CN"/>
              <a:t>operarion</a:t>
            </a:r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CC6F31E-CEFA-4A0F-B98B-F1B6E875DC9A}" type="slidenum">
              <a:rPr lang="en-US" altLang="zh-CN"/>
              <a:t>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547234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jpeg"/><Relationship Id="rId7" Type="http://schemas.openxmlformats.org/officeDocument/2006/relationships/image" Target="../media/image7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Relationship Id="rId9" Type="http://schemas.openxmlformats.org/officeDocument/2006/relationships/image" Target="../media/image9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1" descr="rightbar_v3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1258888"/>
            <a:ext cx="2514600" cy="5330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15" descr="grid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964238"/>
            <a:ext cx="1379538" cy="893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14"/>
          <p:cNvSpPr>
            <a:spLocks noChangeArrowheads="1"/>
          </p:cNvSpPr>
          <p:nvPr/>
        </p:nvSpPr>
        <p:spPr bwMode="auto">
          <a:xfrm>
            <a:off x="1447800" y="6705600"/>
            <a:ext cx="7696200" cy="152400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159DCD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zh-CN" altLang="en-US"/>
          </a:p>
        </p:txBody>
      </p:sp>
      <p:pic>
        <p:nvPicPr>
          <p:cNvPr id="7" name="Picture 21" descr="图片5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6588" y="198438"/>
            <a:ext cx="860425" cy="576262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2" descr="图片2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9275" y="198438"/>
            <a:ext cx="858838" cy="576262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3" descr="图片1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2975" y="198438"/>
            <a:ext cx="858838" cy="576262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4" descr="图片3"/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5575" y="198438"/>
            <a:ext cx="858838" cy="576262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5" descr="图片4"/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288" y="198438"/>
            <a:ext cx="860425" cy="576262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图片 23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925"/>
            <a:ext cx="828675" cy="82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40" name="Rectangle 4"/>
          <p:cNvSpPr>
            <a:spLocks noGrp="1" noChangeArrowheads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 sz="5400" b="1" baseline="0">
                <a:solidFill>
                  <a:srgbClr val="C00000"/>
                </a:solidFill>
                <a:latin typeface="+mj-lt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4341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anose="05000000000000000000" pitchFamily="2" charset="2"/>
              <a:buNone/>
              <a:defRPr baseline="0"/>
            </a:lvl1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13" name="Rectangle 6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 sz="140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4" name="Rectangle 7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5" name="Rectangle 8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534400" y="6381750"/>
            <a:ext cx="609600" cy="476250"/>
          </a:xfrm>
        </p:spPr>
        <p:txBody>
          <a:bodyPr/>
          <a:lstStyle>
            <a:lvl1pPr>
              <a:defRPr b="1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>
              <a:defRPr/>
            </a:pPr>
            <a:fld id="{34B00919-0364-4EB6-821C-0E6A7AEDEB92}" type="slidenum">
              <a:rPr lang="en-US" altLang="zh-CN"/>
              <a:t>‹#›</a:t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6EE027C-D134-40B6-B8C7-305B203FEBA5}" type="slidenum">
              <a:rPr lang="en-US" altLang="zh-CN"/>
              <a:t>‹#›</a:t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762000"/>
            <a:ext cx="2057400" cy="5486400"/>
          </a:xfrm>
        </p:spPr>
        <p:txBody>
          <a:bodyPr vert="eaVert"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762000"/>
            <a:ext cx="6019800" cy="54864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ED150A3-CE85-487D-B209-98E576322869}" type="slidenum">
              <a:rPr lang="en-US" altLang="zh-CN"/>
              <a:t>‹#›</a:t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762000"/>
            <a:ext cx="8229600" cy="762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722438"/>
            <a:ext cx="4038600" cy="452596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722438"/>
            <a:ext cx="4038600" cy="452596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3EC7DBE-7EF4-44C3-A94E-341D155E6C92}" type="slidenum">
              <a:rPr lang="en-US" altLang="zh-CN"/>
              <a:t>‹#›</a:t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1200"/>
              </a:spcBef>
              <a:spcAft>
                <a:spcPts val="300"/>
              </a:spcAft>
              <a:defRPr lang="zh-CN" altLang="en-US" dirty="0" smtClean="0"/>
            </a:lvl1pPr>
            <a:lvl2pPr>
              <a:defRPr lang="zh-CN" altLang="en-US" dirty="0" smtClean="0"/>
            </a:lvl2pPr>
            <a:lvl3pPr>
              <a:defRPr lang="zh-CN" altLang="en-US" dirty="0" smtClean="0"/>
            </a:lvl3pPr>
            <a:lvl4pPr>
              <a:defRPr lang="zh-CN" altLang="en-US" dirty="0" smtClean="0"/>
            </a:lvl4pPr>
            <a:lvl5pPr>
              <a:defRPr lang="zh-CN" altLang="en-US" dirty="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Rectangle 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81BA8F-9364-4F3B-9ECC-1CBC2CDE499B}" type="slidenum">
              <a:rPr lang="en-US" altLang="zh-CN"/>
              <a:t>‹#›</a:t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FB219D4-7D94-4A9B-8007-BE79821401D0}" type="slidenum">
              <a:rPr lang="en-US" altLang="zh-CN"/>
              <a:t>‹#›</a:t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722438"/>
            <a:ext cx="4038600" cy="45259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722438"/>
            <a:ext cx="4038600" cy="45259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0A238B-67F4-4976-9538-DD790A9395A8}" type="slidenum">
              <a:rPr lang="en-US" altLang="zh-CN"/>
              <a:t>‹#›</a:t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762000"/>
            <a:ext cx="8229600" cy="655638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1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6CD955-95DD-4082-9EF6-BD09A3F5622B}" type="slidenum">
              <a:rPr lang="en-US" altLang="zh-CN"/>
              <a:t>‹#›</a:t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1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ACA5A81-F4BB-41E8-809C-1AA1E4CAB881}" type="slidenum">
              <a:rPr lang="en-US" altLang="zh-CN"/>
              <a:t>‹#›</a:t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1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8FC7BD-1507-413A-B82B-0A39F958ED47}" type="slidenum">
              <a:rPr lang="en-US" altLang="zh-CN"/>
              <a:t>‹#›</a:t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06680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1066800"/>
            <a:ext cx="5111750" cy="50593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2438400"/>
            <a:ext cx="3008313" cy="36877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8FD0880-148A-4250-B595-C3705EC88F89}" type="slidenum">
              <a:rPr lang="en-US" altLang="zh-CN"/>
              <a:t>‹#›</a:t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990599"/>
            <a:ext cx="5486400" cy="37369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DEF6F5F-9C61-4113-BF25-93EA1E0BB24E}" type="slidenum">
              <a:rPr lang="en-US" altLang="zh-CN"/>
              <a:t>‹#›</a:t>
            </a:fld>
            <a:endParaRPr lang="en-US" altLang="zh-CN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726264"/>
            <a:ext cx="86868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1031" name="Rectangle 7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524000"/>
            <a:ext cx="8229600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3321" name="Rectangle 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512736"/>
            <a:ext cx="2895600" cy="20873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ctr" eaLnBrk="1" hangingPunct="1">
              <a:defRPr sz="140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13322" name="Rectangle 1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458200" y="6324600"/>
            <a:ext cx="685800" cy="5334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ctr" anchorCtr="0" compatLnSpc="1"/>
          <a:lstStyle>
            <a:lvl1pPr algn="r" eaLnBrk="1" hangingPunct="1">
              <a:defRPr sz="2000" b="1">
                <a:solidFill>
                  <a:schemeClr val="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723513A7-5E44-42EC-BDD9-90601B1BBCA4}" type="slidenum">
              <a:rPr lang="en-US" altLang="zh-CN"/>
              <a:t>‹#›</a:t>
            </a:fld>
            <a:endParaRPr lang="en-US" altLang="zh-CN" dirty="0"/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65863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 baseline="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Segoe UI" panose="020B0502040204020203" pitchFamily="34" charset="0"/>
          <a:ea typeface="微软雅黑" panose="020B0503020204020204" pitchFamily="34" charset="-122"/>
        </a:defRPr>
      </a:lvl2pPr>
      <a:lvl3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Segoe UI" panose="020B0502040204020203" pitchFamily="34" charset="0"/>
          <a:ea typeface="微软雅黑" panose="020B0503020204020204" pitchFamily="34" charset="-122"/>
        </a:defRPr>
      </a:lvl3pPr>
      <a:lvl4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Segoe UI" panose="020B0502040204020203" pitchFamily="34" charset="0"/>
          <a:ea typeface="微软雅黑" panose="020B0503020204020204" pitchFamily="34" charset="-122"/>
        </a:defRPr>
      </a:lvl4pPr>
      <a:lvl5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Segoe UI" panose="020B0502040204020203" pitchFamily="34" charset="0"/>
          <a:ea typeface="微软雅黑" panose="020B0503020204020204" pitchFamily="34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Comic Sans MS" panose="030F0702030302020204" pitchFamily="66" charset="0"/>
          <a:ea typeface="黑体" panose="02010609060101010101" pitchFamily="49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Comic Sans MS" panose="030F0702030302020204" pitchFamily="66" charset="0"/>
          <a:ea typeface="黑体" panose="02010609060101010101" pitchFamily="49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Comic Sans MS" panose="030F0702030302020204" pitchFamily="66" charset="0"/>
          <a:ea typeface="黑体" panose="02010609060101010101" pitchFamily="49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Comic Sans MS" panose="030F0702030302020204" pitchFamily="66" charset="0"/>
          <a:ea typeface="黑体" panose="02010609060101010101" pitchFamily="49" charset="-122"/>
        </a:defRPr>
      </a:lvl9pPr>
    </p:titleStyle>
    <p:bodyStyle>
      <a:lvl1pPr marL="342900" indent="-342900" algn="l" rtl="0" eaLnBrk="0" fontAlgn="base" hangingPunct="0">
        <a:lnSpc>
          <a:spcPct val="150000"/>
        </a:lnSpc>
        <a:spcBef>
          <a:spcPts val="900"/>
        </a:spcBef>
        <a:spcAft>
          <a:spcPts val="300"/>
        </a:spcAft>
        <a:buSzPct val="70000"/>
        <a:buFont typeface="Wingdings" panose="05000000000000000000" pitchFamily="2" charset="2"/>
        <a:buChar char="q"/>
        <a:defRPr sz="28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ts val="300"/>
        </a:spcBef>
        <a:spcAft>
          <a:spcPts val="100"/>
        </a:spcAft>
        <a:buSzPct val="70000"/>
        <a:buFont typeface="Wingdings" panose="05000000000000000000" pitchFamily="2" charset="2"/>
        <a:buChar char="m"/>
        <a:defRPr sz="2000" baseline="0">
          <a:solidFill>
            <a:schemeClr val="tx2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baseline="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1400" baseline="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200" baseline="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  <a:ea typeface="楷体_GB2312" pitchFamily="49" charset="-122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  <a:ea typeface="楷体_GB2312" pitchFamily="49" charset="-122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  <a:ea typeface="楷体_GB2312" pitchFamily="49" charset="-122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  <a:ea typeface="楷体_GB2312" pitchFamily="49" charset="-122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 bwMode="auto">
          <a:xfrm>
            <a:off x="19665" y="2971800"/>
            <a:ext cx="9124335" cy="1898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400" b="1" baseline="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Comic Sans MS" panose="030F0702030302020204" pitchFamily="66" charset="0"/>
                <a:ea typeface="黑体" panose="02010609060101010101" pitchFamily="49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Comic Sans MS" panose="030F0702030302020204" pitchFamily="66" charset="0"/>
                <a:ea typeface="黑体" panose="02010609060101010101" pitchFamily="49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Comic Sans MS" panose="030F0702030302020204" pitchFamily="66" charset="0"/>
                <a:ea typeface="黑体" panose="02010609060101010101" pitchFamily="49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Comic Sans MS" panose="030F0702030302020204" pitchFamily="66" charset="0"/>
                <a:ea typeface="黑体" panose="02010609060101010101" pitchFamily="49" charset="-122"/>
              </a:defRPr>
            </a:lvl9pPr>
          </a:lstStyle>
          <a:p>
            <a:r>
              <a:rPr lang="en" altLang="zh-CN" sz="3600" b="0" dirty="0"/>
              <a:t>Binarized Neural Architecture Search</a:t>
            </a:r>
            <a:endParaRPr lang="en" altLang="zh-CN" sz="3600" dirty="0"/>
          </a:p>
        </p:txBody>
      </p:sp>
      <p:sp>
        <p:nvSpPr>
          <p:cNvPr id="7" name="副标题 2"/>
          <p:cNvSpPr txBox="1"/>
          <p:nvPr/>
        </p:nvSpPr>
        <p:spPr bwMode="auto">
          <a:xfrm>
            <a:off x="320443" y="6236594"/>
            <a:ext cx="8458200" cy="6214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0" indent="0" algn="ctr" rtl="0" eaLnBrk="0" fontAlgn="base" hangingPunct="0">
              <a:lnSpc>
                <a:spcPct val="150000"/>
              </a:lnSpc>
              <a:spcBef>
                <a:spcPts val="900"/>
              </a:spcBef>
              <a:spcAft>
                <a:spcPts val="300"/>
              </a:spcAft>
              <a:buSzPct val="70000"/>
              <a:buFont typeface="Wingdings" panose="05000000000000000000" pitchFamily="2" charset="2"/>
              <a:buNone/>
              <a:defRPr sz="2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ts val="300"/>
              </a:spcBef>
              <a:spcAft>
                <a:spcPts val="100"/>
              </a:spcAft>
              <a:buSzPct val="70000"/>
              <a:buFont typeface="Wingdings" panose="05000000000000000000" pitchFamily="2" charset="2"/>
              <a:buChar char="m"/>
              <a:defRPr sz="2000" baseline="0">
                <a:solidFill>
                  <a:schemeClr val="tx2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baseline="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baseline="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baseline="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  <a:ea typeface="楷体_GB2312" pitchFamily="49" charset="-122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  <a:ea typeface="楷体_GB2312" pitchFamily="49" charset="-122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  <a:ea typeface="楷体_GB2312" pitchFamily="49" charset="-122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  <a:ea typeface="楷体_GB2312" pitchFamily="49" charset="-122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zh-CN" sz="1400" b="1" kern="0" dirty="0"/>
              <a:t>Reporter: Tang </a:t>
            </a:r>
            <a:r>
              <a:rPr lang="en-US" altLang="zh-CN" sz="1400" b="1" kern="0" dirty="0" err="1"/>
              <a:t>Qidong</a:t>
            </a:r>
            <a:r>
              <a:rPr lang="en-US" altLang="zh-CN" sz="1400" b="1" kern="0" dirty="0"/>
              <a:t>, 2020.12/15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4000" cy="3127706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187886" y="4189944"/>
            <a:ext cx="6723314" cy="19095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kumimoji="1" lang="en" altLang="zh-CN" sz="1600" b="1" dirty="0" err="1">
                <a:latin typeface="+mn-lt"/>
              </a:rPr>
              <a:t>Hanlin Chen, Li’an Zhuo, Baochang Zhang,</a:t>
            </a:r>
            <a:br>
              <a:rPr kumimoji="1" lang="en" altLang="zh-CN" sz="1600" b="1" dirty="0" err="1">
                <a:latin typeface="+mn-lt"/>
              </a:rPr>
            </a:br>
            <a:r>
              <a:rPr kumimoji="1" lang="en" altLang="zh-CN" sz="1600" b="1" dirty="0" err="1">
                <a:latin typeface="+mn-lt"/>
              </a:rPr>
              <a:t>Xiawu Zheng, Jianzhuang Liu, David Doermann, Rongrong Ji </a:t>
            </a:r>
          </a:p>
          <a:p>
            <a:pPr algn="ctr">
              <a:lnSpc>
                <a:spcPct val="125000"/>
              </a:lnSpc>
            </a:pPr>
            <a:r>
              <a:rPr kumimoji="1" lang="en-US" altLang="zh-CN" sz="1600" b="1" dirty="0">
                <a:latin typeface="+mn-lt"/>
              </a:rPr>
              <a:t>Beihang University</a:t>
            </a:r>
          </a:p>
          <a:p>
            <a:pPr algn="ctr">
              <a:lnSpc>
                <a:spcPct val="125000"/>
              </a:lnSpc>
            </a:pPr>
            <a:r>
              <a:rPr kumimoji="1" lang="en-US" altLang="zh-CN" sz="1600" b="1" dirty="0">
                <a:latin typeface="+mn-lt"/>
              </a:rPr>
              <a:t>Shenzhen Institutes of Advanced Technology, </a:t>
            </a:r>
          </a:p>
          <a:p>
            <a:pPr algn="ctr">
              <a:lnSpc>
                <a:spcPct val="125000"/>
              </a:lnSpc>
            </a:pPr>
            <a:r>
              <a:rPr kumimoji="1" lang="en-US" altLang="zh-CN" sz="1600" b="1" dirty="0">
                <a:latin typeface="+mn-lt"/>
              </a:rPr>
              <a:t>University of Chinese Academy of Sciences </a:t>
            </a:r>
          </a:p>
          <a:p>
            <a:pPr algn="ctr">
              <a:lnSpc>
                <a:spcPct val="125000"/>
              </a:lnSpc>
            </a:pPr>
            <a:r>
              <a:rPr kumimoji="1" lang="en-US" altLang="zh-CN" sz="1600" b="1" dirty="0">
                <a:latin typeface="+mn-lt"/>
              </a:rPr>
              <a:t>AAAI,  2020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7DEBE5-D0EF-1740-99AD-C11F66DF5B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sz="2400"/>
              <a:t>Methods – Sampling and Performance-based Strategy</a:t>
            </a:r>
            <a:endParaRPr kumimoji="1" lang="zh-CN" altLang="en-US" sz="240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B1CB1BB-1774-A849-A967-05582F386B1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581BA8F-9364-4F3B-9ECC-1CBC2CDE499B}" type="slidenum">
              <a:rPr lang="en-US" altLang="zh-CN"/>
              <a:t>10</a:t>
            </a:fld>
            <a:endParaRPr lang="en-US" altLang="zh-CN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6E744AA8-2942-7547-9A60-AC17EC4D5F3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42900" y="1229536"/>
                <a:ext cx="8458200" cy="4180664"/>
              </a:xfrm>
            </p:spPr>
            <p:txBody>
              <a:bodyPr/>
              <a:lstStyle/>
              <a:p>
                <a:r>
                  <a:rPr kumimoji="1" lang="en-US" altLang="zh-CN" sz="2000"/>
                  <a:t>An approach to increasing memory efficiency by reducing the search space </a:t>
                </a:r>
                <a14:m>
                  <m:oMath xmlns:m="http://schemas.openxmlformats.org/officeDocument/2006/math">
                    <m:r>
                      <a:rPr kumimoji="1" lang="en-US" altLang="zh-CN" sz="2000" b="0" i="1">
                        <a:latin typeface="Cambria Math" panose="02040503050406030204" pitchFamily="18" charset="0"/>
                      </a:rPr>
                      <m:t>{</m:t>
                    </m:r>
                    <m:sSup>
                      <m:sSupPr>
                        <m:ctrlPr>
                          <a:rPr kumimoji="1" lang="en-US" altLang="zh-CN" sz="2000" b="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sz="2000" b="0" i="1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p>
                        <m:r>
                          <a:rPr kumimoji="1" lang="en-US" altLang="zh-CN" sz="2000" b="0" i="1">
                            <a:latin typeface="Cambria Math" panose="02040503050406030204" pitchFamily="18" charset="0"/>
                          </a:rPr>
                          <m:t>{</m:t>
                        </m:r>
                        <m:r>
                          <a:rPr kumimoji="1" lang="en-US" altLang="zh-CN" sz="2000" b="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kumimoji="1" lang="en-US" altLang="zh-CN" sz="2000" b="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zh-CN" sz="2000" b="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kumimoji="1" lang="en-US" altLang="zh-CN" sz="2000" b="0" i="1">
                            <a:latin typeface="Cambria Math" panose="02040503050406030204" pitchFamily="18" charset="0"/>
                          </a:rPr>
                          <m:t>}</m:t>
                        </m:r>
                      </m:sup>
                    </m:sSup>
                    <m:r>
                      <a:rPr kumimoji="1" lang="en-US" altLang="zh-CN" sz="2000" b="0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kumimoji="1" lang="en-US" altLang="zh-CN" sz="2000"/>
                  <a:t> :</a:t>
                </a:r>
              </a:p>
              <a:p>
                <a:pPr lvl="1">
                  <a:buFont typeface="Wingdings" pitchFamily="2" charset="2"/>
                  <a:buChar char="Ø"/>
                </a:pPr>
                <a:r>
                  <a:rPr lang="en" altLang="zh-CN" sz="1800" dirty="0"/>
                  <a:t>Select half the operations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1800" b="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800" b="0" i="1" dirty="0">
                            <a:latin typeface="Cambria Math" panose="02040503050406030204" pitchFamily="18" charset="0"/>
                          </a:rPr>
                          <m:t>𝐾</m:t>
                        </m:r>
                        <m:r>
                          <a:rPr lang="en-US" altLang="zh-CN" sz="1800" b="0" i="1" dirty="0">
                            <a:latin typeface="Cambria Math" panose="02040503050406030204" pitchFamily="18" charset="0"/>
                          </a:rPr>
                          <m:t>/2</m:t>
                        </m:r>
                      </m:e>
                    </m:d>
                  </m:oMath>
                </a14:m>
                <a:r>
                  <a:rPr lang="en" altLang="zh-CN" sz="1800" dirty="0"/>
                  <a:t> with less potential from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sz="1800" i="1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p>
                        <m:r>
                          <a:rPr kumimoji="1" lang="en-US" altLang="zh-CN" sz="1800" i="1">
                            <a:latin typeface="Cambria Math" panose="02040503050406030204" pitchFamily="18" charset="0"/>
                          </a:rPr>
                          <m:t>{</m:t>
                        </m:r>
                        <m:r>
                          <a:rPr kumimoji="1" lang="en-US" altLang="zh-CN" sz="18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kumimoji="1" lang="en-US" altLang="zh-CN" sz="1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zh-CN" sz="18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kumimoji="1" lang="en-US" altLang="zh-CN" sz="1800" i="1">
                            <a:latin typeface="Cambria Math" panose="02040503050406030204" pitchFamily="18" charset="0"/>
                          </a:rPr>
                          <m:t>}</m:t>
                        </m:r>
                      </m:sup>
                    </m:sSup>
                  </m:oMath>
                </a14:m>
                <a:r>
                  <a:rPr lang="en" altLang="zh-CN" sz="1800"/>
                  <a:t> for each edge, resulting in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" altLang="zh-CN" sz="1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1800" b="0" i="1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altLang="zh-CN" sz="1800" b="0" i="1">
                            <a:latin typeface="Cambria Math" panose="02040503050406030204" pitchFamily="18" charset="0"/>
                          </a:rPr>
                          <m:t>𝑠𝑚𝑎𝑙𝑙𝑒𝑟</m:t>
                        </m:r>
                      </m:sub>
                      <m:sup>
                        <m:r>
                          <a:rPr lang="en-US" altLang="zh-CN" sz="1800" b="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1800" b="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1800" b="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800" b="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CN" sz="1800" b="0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" altLang="zh-CN" sz="1800"/>
                  <a:t> .</a:t>
                </a:r>
              </a:p>
              <a:p>
                <a:pPr lvl="1">
                  <a:buFont typeface="Wingdings" pitchFamily="2" charset="2"/>
                  <a:buChar char="Ø"/>
                </a:pPr>
                <a:r>
                  <a:rPr lang="en" altLang="zh-CN" sz="1800"/>
                  <a:t>Sample one operation from the</a:t>
                </a:r>
                <a:r>
                  <a:rPr lang="en-US" altLang="zh-CN" sz="1800" dirty="0"/>
                  <a:t> </a:t>
                </a:r>
                <a14:m>
                  <m:oMath xmlns:m="http://schemas.openxmlformats.org/officeDocument/2006/math">
                    <m:r>
                      <a:rPr lang="en-US" altLang="zh-CN" sz="1800" b="0" i="1" dirty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altLang="zh-CN" sz="1800" b="0" i="1" dirty="0">
                        <a:latin typeface="Cambria Math" panose="02040503050406030204" pitchFamily="18" charset="0"/>
                      </a:rPr>
                      <m:t>/2</m:t>
                    </m:r>
                  </m:oMath>
                </a14:m>
                <a:r>
                  <a:rPr lang="en-US" altLang="zh-CN" sz="1800" dirty="0"/>
                  <a:t> </a:t>
                </a:r>
                <a:r>
                  <a:rPr lang="en" altLang="zh-CN" sz="1800"/>
                  <a:t>operations in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" altLang="zh-CN" sz="1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𝑠𝑚𝑎𝑙𝑙𝑒𝑟</m:t>
                        </m:r>
                      </m:sub>
                      <m:sup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" altLang="zh-CN" sz="1800"/>
                  <a:t> for every edge, obtain the  validation accuracy by training the sampled network for one epoch, and finally assign this accuracy to all the sampled operations.</a:t>
                </a:r>
              </a:p>
              <a:p>
                <a:pPr lvl="1">
                  <a:buFont typeface="Wingdings" pitchFamily="2" charset="2"/>
                  <a:buChar char="Ø"/>
                </a:pPr>
                <a:r>
                  <a:rPr lang="en" altLang="zh-CN" sz="1800"/>
                  <a:t>Abandon the operation with the minimal selection likelihood for each edge. Such that the search space size is significantly reduced.</a:t>
                </a:r>
              </a:p>
            </p:txBody>
          </p:sp>
        </mc:Choice>
        <mc:Fallback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6E744AA8-2942-7547-9A60-AC17EC4D5F3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42900" y="1229536"/>
                <a:ext cx="8458200" cy="4180664"/>
              </a:xfrm>
              <a:blipFill>
                <a:blip r:embed="rId3"/>
                <a:stretch>
                  <a:fillRect l="-1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框 2">
            <a:extLst>
              <a:ext uri="{FF2B5EF4-FFF2-40B4-BE49-F238E27FC236}">
                <a16:creationId xmlns:a16="http://schemas.microsoft.com/office/drawing/2014/main" id="{76D603BA-4F82-AE4D-A84F-7843D9D5ACB4}"/>
              </a:ext>
            </a:extLst>
          </p:cNvPr>
          <p:cNvSpPr txBox="1"/>
          <p:nvPr/>
        </p:nvSpPr>
        <p:spPr>
          <a:xfrm>
            <a:off x="228600" y="4612801"/>
            <a:ext cx="87630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p"/>
            </a:pPr>
            <a:r>
              <a:rPr kumimoji="1" lang="en-US" altLang="zh-CN" dirty="0">
                <a:latin typeface="Georgia" panose="02040502050405020303" pitchFamily="18" charset="0"/>
                <a:ea typeface="+mn-ea"/>
              </a:rPr>
              <a:t>Why adandon</a:t>
            </a:r>
            <a:r>
              <a:rPr kumimoji="1" lang="zh-CN" altLang="en-US" dirty="0">
                <a:latin typeface="Georgia" panose="02040502050405020303" pitchFamily="18" charset="0"/>
                <a:ea typeface="+mn-ea"/>
              </a:rPr>
              <a:t> </a:t>
            </a:r>
            <a:r>
              <a:rPr kumimoji="1" lang="en-US" altLang="zh-CN" dirty="0">
                <a:latin typeface="Georgia" panose="02040502050405020303" pitchFamily="18" charset="0"/>
                <a:ea typeface="+mn-ea"/>
              </a:rPr>
              <a:t>is feasible?</a:t>
            </a:r>
          </a:p>
          <a:p>
            <a:r>
              <a:rPr kumimoji="1" lang="en-US" altLang="zh-CN" dirty="0">
                <a:latin typeface="Georgia" panose="02040502050405020303" pitchFamily="18" charset="0"/>
                <a:ea typeface="+mn-ea"/>
              </a:rPr>
              <a:t>  Although </a:t>
            </a:r>
            <a:r>
              <a:rPr lang="en" altLang="zh-CN">
                <a:latin typeface="Georgia" panose="02040502050405020303" pitchFamily="18" charset="0"/>
              </a:rPr>
              <a:t>in the early stage of training, the validation accuracy ranking of different network architectures is not a reliable indicator of the final architecture quality. </a:t>
            </a:r>
          </a:p>
          <a:p>
            <a:r>
              <a:rPr lang="en" altLang="zh-CN">
                <a:latin typeface="Georgia" panose="02040502050405020303" pitchFamily="18" charset="0"/>
              </a:rPr>
              <a:t>  If an architecture performs badly in the beginning of training, there is little hope that it can be part of the final optimal mode </a:t>
            </a:r>
          </a:p>
          <a:p>
            <a:endParaRPr lang="en" altLang="zh-CN"/>
          </a:p>
          <a:p>
            <a:endParaRPr kumimoji="1" lang="zh-CN" altLang="en-US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5662811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7DEBE5-D0EF-1740-99AD-C11F66DF5B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sz="2400"/>
              <a:t>Methods – Sampling and Performance-based Strategy</a:t>
            </a:r>
            <a:endParaRPr kumimoji="1" lang="zh-CN" altLang="en-US" sz="240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B1CB1BB-1774-A849-A967-05582F386B1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581BA8F-9364-4F3B-9ECC-1CBC2CDE499B}" type="slidenum">
              <a:rPr lang="en-US" altLang="zh-CN"/>
              <a:t>11</a:t>
            </a:fld>
            <a:endParaRPr lang="en-US" altLang="zh-CN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6E744AA8-2942-7547-9A60-AC17EC4D5F3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-190500" y="1229536"/>
                <a:ext cx="9182100" cy="5628464"/>
              </a:xfrm>
            </p:spPr>
            <p:txBody>
              <a:bodyPr/>
              <a:lstStyle/>
              <a:p>
                <a:pPr lvl="1">
                  <a:buFont typeface="Wingdings" pitchFamily="2" charset="2"/>
                  <a:buChar char="Ø"/>
                </a:pPr>
                <a:r>
                  <a:rPr lang="en" altLang="zh-CN" sz="1800"/>
                  <a:t>Sample one operation, obtain the  validation accuracy, and finally assign this accuracy to all the sampled operations.   </a:t>
                </a:r>
              </a:p>
              <a:p>
                <a:pPr lvl="1">
                  <a:buFont typeface="Wingdings" pitchFamily="2" charset="2"/>
                  <a:buChar char="Ø"/>
                </a:pPr>
                <a:r>
                  <a:rPr lang="en" altLang="zh-CN" sz="1800"/>
                  <a:t>Repeat for T times, each operation for every edge has T accuracies </a:t>
                </a:r>
                <a14:m>
                  <m:oMath xmlns:m="http://schemas.openxmlformats.org/officeDocument/2006/math">
                    <m:r>
                      <a:rPr lang="en-US" altLang="zh-CN" sz="1800" b="0" i="1">
                        <a:latin typeface="Cambria Math" panose="02040503050406030204" pitchFamily="18" charset="0"/>
                      </a:rPr>
                      <m:t>{</m:t>
                    </m:r>
                    <m:sSubSup>
                      <m:sSubSupPr>
                        <m:ctrlPr>
                          <a:rPr lang="en-US" altLang="zh-CN" sz="1800" b="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1800" b="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1800" b="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sz="1800" b="0" i="1">
                            <a:latin typeface="Cambria Math" panose="02040503050406030204" pitchFamily="18" charset="0"/>
                          </a:rPr>
                          <m:t>,1</m:t>
                        </m:r>
                      </m:sub>
                      <m:sup>
                        <m:d>
                          <m:dPr>
                            <m:ctrlPr>
                              <a:rPr lang="en-US" altLang="zh-CN" sz="1800" b="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800" b="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sz="1800" b="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1800" b="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sup>
                    </m:sSubSup>
                    <m:r>
                      <a:rPr lang="en-US" altLang="zh-CN" sz="1800" b="0" i="1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1800" b="0" i="1"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,2</m:t>
                        </m:r>
                      </m:sub>
                      <m:sup>
                        <m:d>
                          <m:dPr>
                            <m:ctrlPr>
                              <a:rPr lang="en-US" altLang="zh-CN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sup>
                    </m:sSubSup>
                    <m:r>
                      <a:rPr lang="en-US" altLang="zh-CN" sz="1800" b="0" i="1">
                        <a:latin typeface="Cambria Math" panose="02040503050406030204" pitchFamily="18" charset="0"/>
                      </a:rPr>
                      <m:t>, …,  </m:t>
                    </m:r>
                    <m:sSubSup>
                      <m:sSubSup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800" b="0" i="1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  <m:sup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altLang="zh-CN" sz="1800" b="0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" altLang="zh-CN" sz="1800"/>
                  <a:t>. Define the selection likelihood of the </a:t>
                </a:r>
                <a14:m>
                  <m:oMath xmlns:m="http://schemas.openxmlformats.org/officeDocument/2006/math">
                    <m:r>
                      <a:rPr lang="en-US" altLang="zh-CN" sz="1800" b="0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" altLang="zh-CN" sz="1800"/>
                  <a:t>th operation in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" altLang="zh-CN" sz="1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𝑠𝑚𝑎𝑙𝑙𝑒𝑟</m:t>
                        </m:r>
                      </m:sub>
                      <m:sup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" altLang="zh-CN" sz="1800"/>
                  <a:t> as:</a:t>
                </a:r>
              </a:p>
              <a:p>
                <a:pPr marL="457200" lvl="1" indent="0">
                  <a:buNone/>
                </a:pPr>
                <a:endParaRPr lang="en" altLang="zh-CN" sz="1800"/>
              </a:p>
              <a:p>
                <a:pPr marL="457200" lvl="1" indent="0">
                  <a:buNone/>
                </a:pPr>
                <a:endParaRPr lang="en" altLang="zh-CN" sz="1800"/>
              </a:p>
              <a:p>
                <a:pPr lvl="1">
                  <a:buFont typeface="Wingdings" pitchFamily="2" charset="2"/>
                  <a:buChar char="Ø"/>
                </a:pPr>
                <a:r>
                  <a:rPr lang="en" altLang="zh-CN" sz="1800"/>
                  <a:t>The selection likelihoods of operations not in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" altLang="zh-CN" sz="1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𝑠𝑚𝑎𝑙𝑙𝑒𝑟</m:t>
                        </m:r>
                      </m:sub>
                      <m:sup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" altLang="zh-CN" sz="1800"/>
                  <a:t> :</a:t>
                </a:r>
              </a:p>
              <a:p>
                <a:pPr lvl="1">
                  <a:buFont typeface="Wingdings" pitchFamily="2" charset="2"/>
                  <a:buChar char="Ø"/>
                </a:pPr>
                <a:endParaRPr lang="en" altLang="zh-CN" sz="1800"/>
              </a:p>
              <a:p>
                <a:pPr lvl="1">
                  <a:buFont typeface="Wingdings" pitchFamily="2" charset="2"/>
                  <a:buChar char="Ø"/>
                </a:pPr>
                <a:endParaRPr lang="en" altLang="zh-CN" sz="1800"/>
              </a:p>
              <a:p>
                <a:pPr lvl="1">
                  <a:buFont typeface="Wingdings" pitchFamily="2" charset="2"/>
                  <a:buChar char="Ø"/>
                </a:pPr>
                <a:r>
                  <a:rPr lang="en" altLang="zh-CN" sz="1800"/>
                  <a:t>Update the selection likelihood : </a:t>
                </a:r>
              </a:p>
              <a:p>
                <a:pPr lvl="1">
                  <a:buFont typeface="Wingdings" pitchFamily="2" charset="2"/>
                  <a:buChar char="Ø"/>
                </a:pPr>
                <a:endParaRPr lang="en" altLang="zh-CN" sz="1800"/>
              </a:p>
              <a:p>
                <a:pPr marL="457200" lvl="1" indent="0">
                  <a:buNone/>
                </a:pPr>
                <a:endParaRPr lang="en" altLang="zh-CN" sz="1800"/>
              </a:p>
              <a:p>
                <a:pPr lvl="1">
                  <a:buFont typeface="Wingdings" pitchFamily="2" charset="2"/>
                  <a:buChar char="Ø"/>
                </a:pPr>
                <a:r>
                  <a:rPr lang="en" altLang="zh-CN" sz="1800"/>
                  <a:t>Abandon the operation with the minimal selection likelihood for each edge:</a:t>
                </a:r>
              </a:p>
              <a:p>
                <a:pPr lvl="1">
                  <a:buFont typeface="Wingdings" pitchFamily="2" charset="2"/>
                  <a:buChar char="Ø"/>
                </a:pPr>
                <a:endParaRPr lang="en" altLang="zh-CN" sz="1800"/>
              </a:p>
              <a:p>
                <a:pPr lvl="1">
                  <a:buFont typeface="Wingdings" pitchFamily="2" charset="2"/>
                  <a:buChar char="Ø"/>
                </a:pPr>
                <a:endParaRPr lang="en" altLang="zh-CN" sz="1800"/>
              </a:p>
            </p:txBody>
          </p:sp>
        </mc:Choice>
        <mc:Fallback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6E744AA8-2942-7547-9A60-AC17EC4D5F3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-190500" y="1229536"/>
                <a:ext cx="9182100" cy="5628464"/>
              </a:xfrm>
              <a:blipFill>
                <a:blip r:embed="rId3"/>
                <a:stretch>
                  <a:fillRect t="-4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>
            <a:extLst>
              <a:ext uri="{FF2B5EF4-FFF2-40B4-BE49-F238E27FC236}">
                <a16:creationId xmlns:a16="http://schemas.microsoft.com/office/drawing/2014/main" id="{9AF5737E-FB67-D94B-8BBB-6D610BF63B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0750" y="2500751"/>
            <a:ext cx="4419600" cy="95364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FA9C9B7-A7D5-C345-B3BC-256246AE56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5200" y="4043768"/>
            <a:ext cx="7277100" cy="5080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543FB32-1EC1-884D-A2B6-C987EDACBE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4600" y="4904564"/>
            <a:ext cx="7023100" cy="7239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4868EFDE-FE2E-7344-ADCB-D60CE4798B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6000" y="5935888"/>
            <a:ext cx="3810000" cy="669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8454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7DEBE5-D0EF-1740-99AD-C11F66DF5B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sz="3200"/>
              <a:t>Methods – </a:t>
            </a:r>
            <a:r>
              <a:rPr kumimoji="1" lang="en-US" altLang="zh-CN" sz="2800"/>
              <a:t>Optimization</a:t>
            </a:r>
            <a:r>
              <a:rPr kumimoji="1" lang="en-US" altLang="zh-CN" sz="3200"/>
              <a:t> for BNAS</a:t>
            </a:r>
            <a:endParaRPr kumimoji="1" lang="zh-CN" altLang="en-US" sz="320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959C03A2-0FB2-494F-AE41-735408B6C8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0" y="1386664"/>
                <a:ext cx="8686800" cy="4876800"/>
              </a:xfrm>
            </p:spPr>
            <p:txBody>
              <a:bodyPr/>
              <a:lstStyle/>
              <a:p>
                <a:pPr lvl="1">
                  <a:buFont typeface="Wingdings" pitchFamily="2" charset="2"/>
                  <a:buChar char="Ø"/>
                </a:pPr>
                <a:r>
                  <a:rPr lang="en" altLang="zh-CN">
                    <a:solidFill>
                      <a:srgbClr val="00007B"/>
                    </a:solidFill>
                  </a:rPr>
                  <a:t>An amplitude loss function to reconstruct the full-precision kerners:</a:t>
                </a:r>
              </a:p>
              <a:p>
                <a:pPr lvl="1">
                  <a:buFont typeface="Wingdings" pitchFamily="2" charset="2"/>
                  <a:buChar char="Ø"/>
                </a:pPr>
                <a:endParaRPr lang="en" altLang="zh-CN">
                  <a:solidFill>
                    <a:srgbClr val="00007B"/>
                  </a:solidFill>
                </a:endParaRPr>
              </a:p>
              <a:p>
                <a:pPr lvl="1">
                  <a:buFont typeface="Wingdings" pitchFamily="2" charset="2"/>
                  <a:buChar char="Ø"/>
                </a:pPr>
                <a:endParaRPr lang="en" altLang="zh-CN">
                  <a:solidFill>
                    <a:srgbClr val="00007B"/>
                  </a:solidFill>
                </a:endParaRPr>
              </a:p>
              <a:p>
                <a:pPr lvl="1">
                  <a:buFont typeface="Wingdings" pitchFamily="2" charset="2"/>
                  <a:buChar char="Ø"/>
                </a:pPr>
                <a:endParaRPr lang="en" altLang="zh-CN">
                  <a:solidFill>
                    <a:srgbClr val="00007B"/>
                  </a:solidFill>
                </a:endParaRPr>
              </a:p>
              <a:p>
                <a:pPr lvl="1">
                  <a:buFont typeface="Wingdings" pitchFamily="2" charset="2"/>
                  <a:buChar char="Ø"/>
                </a:pPr>
                <a:endParaRPr lang="en" altLang="zh-CN">
                  <a:solidFill>
                    <a:srgbClr val="00007B"/>
                  </a:solidFill>
                </a:endParaRPr>
              </a:p>
              <a:p>
                <a:pPr lvl="1">
                  <a:buFont typeface="Wingdings" pitchFamily="2" charset="2"/>
                  <a:buChar char="Ø"/>
                </a:pPr>
                <a:endParaRPr lang="en" altLang="zh-CN">
                  <a:solidFill>
                    <a:srgbClr val="00007B"/>
                  </a:solidFill>
                </a:endParaRPr>
              </a:p>
              <a:p>
                <a:pPr lvl="1">
                  <a:buFont typeface="Wingdings" pitchFamily="2" charset="2"/>
                  <a:buChar char="Ø"/>
                </a:pPr>
                <a:r>
                  <a:rPr lang="en" altLang="zh-CN">
                    <a:solidFill>
                      <a:srgbClr val="00007B"/>
                    </a:solidFill>
                  </a:rPr>
                  <a:t>An conventional Cross-Entropy loss function 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" altLang="zh-CN" i="1">
                            <a:solidFill>
                              <a:srgbClr val="00007B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>
                            <a:solidFill>
                              <a:srgbClr val="00007B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>
                            <a:solidFill>
                              <a:srgbClr val="00007B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</m:oMath>
                </a14:m>
                <a:endParaRPr lang="en" altLang="zh-CN">
                  <a:solidFill>
                    <a:srgbClr val="00007B"/>
                  </a:solidFill>
                </a:endParaRPr>
              </a:p>
              <a:p>
                <a:pPr lvl="1">
                  <a:buFont typeface="Wingdings" pitchFamily="2" charset="2"/>
                  <a:buChar char="Ø"/>
                </a:pPr>
                <a:endParaRPr lang="en" altLang="zh-CN">
                  <a:solidFill>
                    <a:srgbClr val="00007B"/>
                  </a:solidFill>
                </a:endParaRPr>
              </a:p>
              <a:p>
                <a:pPr lvl="1">
                  <a:buFont typeface="Wingdings" pitchFamily="2" charset="2"/>
                  <a:buChar char="Ø"/>
                </a:pPr>
                <a:r>
                  <a:rPr lang="en" altLang="zh-CN">
                    <a:solidFill>
                      <a:srgbClr val="00007B"/>
                    </a:solidFill>
                  </a:rPr>
                  <a:t>The complete loss function </a:t>
                </a:r>
                <a14:m>
                  <m:oMath xmlns:m="http://schemas.openxmlformats.org/officeDocument/2006/math">
                    <m:r>
                      <a:rPr lang="en-US" altLang="zh-CN" b="0" i="1">
                        <a:solidFill>
                          <a:srgbClr val="00007B"/>
                        </a:solidFill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altLang="zh-CN" b="0" i="1">
                        <a:solidFill>
                          <a:srgbClr val="00007B"/>
                        </a:solidFill>
                        <a:latin typeface="Cambria Math" panose="02040503050406030204" pitchFamily="18" charset="0"/>
                      </a:rPr>
                      <m:t> :</m:t>
                    </m:r>
                  </m:oMath>
                </a14:m>
                <a:endParaRPr lang="en" altLang="zh-CN">
                  <a:solidFill>
                    <a:srgbClr val="00007B"/>
                  </a:solidFill>
                </a:endParaRPr>
              </a:p>
              <a:p>
                <a:pPr marL="457200" lvl="1" indent="0">
                  <a:buNone/>
                </a:pPr>
                <a:endParaRPr lang="en" altLang="zh-CN">
                  <a:solidFill>
                    <a:srgbClr val="00007B"/>
                  </a:solidFill>
                </a:endParaRPr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959C03A2-0FB2-494F-AE41-735408B6C8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1386664"/>
                <a:ext cx="8686800" cy="4876800"/>
              </a:xfrm>
              <a:blipFill>
                <a:blip r:embed="rId3"/>
                <a:stretch>
                  <a:fillRect t="-51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B1CB1BB-1774-A849-A967-05582F386B1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581BA8F-9364-4F3B-9ECC-1CBC2CDE499B}" type="slidenum">
              <a:rPr lang="en-US" altLang="zh-CN"/>
              <a:t>12</a:t>
            </a:fld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59A2237-29F0-FA4E-A0C3-F22766D4A6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7143" y="1702054"/>
            <a:ext cx="5486400" cy="89433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1024E5B-D9B1-444C-B49E-FC27FDC5633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" b="8892"/>
          <a:stretch/>
        </p:blipFill>
        <p:spPr>
          <a:xfrm>
            <a:off x="3187699" y="2596389"/>
            <a:ext cx="2105287" cy="41697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D7FA0CA-C96A-CA43-B238-1808C9736B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61577" y="4709826"/>
            <a:ext cx="2231409" cy="431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9570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7DEBE5-D0EF-1740-99AD-C11F66DF5B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sz="2800"/>
              <a:t>Experiment – Results on CIFAR-10</a:t>
            </a:r>
            <a:endParaRPr kumimoji="1" lang="zh-CN" altLang="en-US" sz="280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6AE3F816-EA57-B24E-9C37-8D8A2935D2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57200" y="1307082"/>
            <a:ext cx="8229600" cy="4243835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B1CB1BB-1774-A849-A967-05582F386B1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581BA8F-9364-4F3B-9ECC-1CBC2CDE499B}" type="slidenum">
              <a:rPr lang="en-US" altLang="zh-CN"/>
              <a:t>13</a:t>
            </a:fld>
            <a:endParaRPr lang="en-US" altLang="zh-CN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570FD9D-EB58-A548-A853-0E934F375B5C}"/>
              </a:ext>
            </a:extLst>
          </p:cNvPr>
          <p:cNvSpPr txBox="1"/>
          <p:nvPr/>
        </p:nvSpPr>
        <p:spPr>
          <a:xfrm>
            <a:off x="-88900" y="5291427"/>
            <a:ext cx="8763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" altLang="zh-CN"/>
          </a:p>
          <a:p>
            <a:endParaRPr kumimoji="1" lang="zh-CN" altLang="en-US" dirty="0">
              <a:latin typeface="+mn-lt"/>
              <a:ea typeface="+mn-ea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5E33A05-37CB-CA45-BEB7-B3637F7A0C2E}"/>
              </a:ext>
            </a:extLst>
          </p:cNvPr>
          <p:cNvSpPr txBox="1"/>
          <p:nvPr/>
        </p:nvSpPr>
        <p:spPr>
          <a:xfrm>
            <a:off x="228600" y="5614592"/>
            <a:ext cx="8763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zh-CN"/>
              <a:t>Comparable to full-precision networks with more compressed models;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zh-CN"/>
              <a:t>Test error significantly smaller than human designed binaried networks;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zh-CN"/>
              <a:t>Faster than previous NAS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zh-CN" altLang="en-US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679629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7DEBE5-D0EF-1740-99AD-C11F66DF5B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sz="2800"/>
              <a:t>Experiment – Results on CIFAR-10</a:t>
            </a:r>
            <a:endParaRPr kumimoji="1" lang="zh-CN" altLang="en-US" sz="280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B1CB1BB-1774-A849-A967-05582F386B1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581BA8F-9364-4F3B-9ECC-1CBC2CDE499B}" type="slidenum">
              <a:rPr lang="en-US" altLang="zh-CN"/>
              <a:t>14</a:t>
            </a:fld>
            <a:endParaRPr lang="en-US" altLang="zh-CN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570FD9D-EB58-A548-A853-0E934F375B5C}"/>
              </a:ext>
            </a:extLst>
          </p:cNvPr>
          <p:cNvSpPr txBox="1"/>
          <p:nvPr/>
        </p:nvSpPr>
        <p:spPr>
          <a:xfrm>
            <a:off x="-88900" y="5291427"/>
            <a:ext cx="8763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" altLang="zh-CN"/>
          </a:p>
          <a:p>
            <a:endParaRPr kumimoji="1" lang="zh-CN" altLang="en-US" dirty="0">
              <a:latin typeface="+mn-lt"/>
              <a:ea typeface="+mn-ea"/>
            </a:endParaRPr>
          </a:p>
        </p:txBody>
      </p:sp>
      <p:pic>
        <p:nvPicPr>
          <p:cNvPr id="8" name="内容占位符 4">
            <a:extLst>
              <a:ext uri="{FF2B5EF4-FFF2-40B4-BE49-F238E27FC236}">
                <a16:creationId xmlns:a16="http://schemas.microsoft.com/office/drawing/2014/main" id="{A3BC5325-6B11-814A-9604-1CC50F27C8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522600" y="1295400"/>
            <a:ext cx="6098800" cy="53442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703465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7DEBE5-D0EF-1740-99AD-C11F66DF5B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sz="2800"/>
              <a:t>Experiment  -- Results on Imagenet</a:t>
            </a:r>
            <a:endParaRPr kumimoji="1" lang="zh-CN" altLang="en-US" sz="280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B1CB1BB-1774-A849-A967-05582F386B1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581BA8F-9364-4F3B-9ECC-1CBC2CDE499B}" type="slidenum">
              <a:rPr lang="en-US" altLang="zh-CN"/>
              <a:t>15</a:t>
            </a:fld>
            <a:endParaRPr lang="en-US" altLang="zh-CN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B95714B-B5A5-AA4B-A3B3-476D505579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95400"/>
            <a:ext cx="9144000" cy="3078178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31A39159-C00D-3F49-98AF-BFD486E3A131}"/>
              </a:ext>
            </a:extLst>
          </p:cNvPr>
          <p:cNvSpPr txBox="1"/>
          <p:nvPr/>
        </p:nvSpPr>
        <p:spPr>
          <a:xfrm>
            <a:off x="152400" y="4398978"/>
            <a:ext cx="8763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zh-CN"/>
              <a:t>BNAS (PCNN) performs better than human-designed binarized networks (71.3% vs. 63.5%) and has far fewer parameters (6.1M vs. 11.17M) </a:t>
            </a:r>
            <a:r>
              <a:rPr lang="en-US" altLang="zh-CN"/>
              <a:t>;</a:t>
            </a:r>
            <a:endParaRPr lang="en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zh-CN"/>
              <a:t>BNAS (PCNN) has a performance similar to the human-designed full-precision networks (71.3% vs. 70.6%), with a much more highly compressed model;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zh-CN"/>
              <a:t>Compared with the full-precision networks obtained by other NAS methods, BNAS (PCNN) has little performance drop, but is fastest in terms of search efficiency (0.09375 vs. 0.15 GPU days) and is a much more highly compressed model due to the binarization of the network.</a:t>
            </a:r>
          </a:p>
        </p:txBody>
      </p:sp>
    </p:spTree>
    <p:extLst>
      <p:ext uri="{BB962C8B-B14F-4D97-AF65-F5344CB8AC3E}">
        <p14:creationId xmlns:p14="http://schemas.microsoft.com/office/powerpoint/2010/main" val="12211496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7DEBE5-D0EF-1740-99AD-C11F66DF5B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59C03A2-0FB2-494F-AE41-735408B6C8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B1CB1BB-1774-A849-A967-05582F386B1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581BA8F-9364-4F3B-9ECC-1CBC2CDE499B}" type="slidenum">
              <a:rPr lang="en-US" altLang="zh-CN"/>
              <a:t>16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7384366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7DEBE5-D0EF-1740-99AD-C11F66DF5B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59C03A2-0FB2-494F-AE41-735408B6C8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B1CB1BB-1774-A849-A967-05582F386B1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581BA8F-9364-4F3B-9ECC-1CBC2CDE499B}" type="slidenum">
              <a:rPr lang="en-US" altLang="zh-CN"/>
              <a:t>17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0915431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2924E1-928A-4190-ACCF-8750F97C18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Outline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0B6B420-8CC9-4C11-8BB9-117203B6FC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Preliminary of DARTS/PC-DARTS</a:t>
            </a:r>
          </a:p>
          <a:p>
            <a:r>
              <a:rPr lang="en-US" altLang="zh-CN" dirty="0"/>
              <a:t>Motivation and Contribution</a:t>
            </a:r>
          </a:p>
          <a:p>
            <a:r>
              <a:rPr lang="en-US" altLang="zh-CN" dirty="0"/>
              <a:t>Methods</a:t>
            </a:r>
          </a:p>
          <a:p>
            <a:r>
              <a:rPr lang="en-US" altLang="zh-CN" dirty="0"/>
              <a:t>Experiments and Thinking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DC4C318-0DFE-4D48-822C-705D3C583A0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581BA8F-9364-4F3B-9ECC-1CBC2CDE499B}" type="slidenum">
              <a:rPr lang="en-US" altLang="zh-CN" smtClean="0"/>
              <a:t>2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1550328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5BA7FA-C1D8-4B48-B597-8EB0E70F1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Overview of DARTS</a:t>
            </a:r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2B3A251-D23B-EE4B-A5B1-57DE18F228F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581BA8F-9364-4F3B-9ECC-1CBC2CDE499B}" type="slidenum">
              <a:rPr lang="en-US" altLang="zh-CN"/>
              <a:t>3</a:t>
            </a:fld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A3D7BA6-FE60-8945-9549-5ED1A0C183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463" y="1295400"/>
            <a:ext cx="7779473" cy="37944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BF453D8-DC70-8F4D-8DE0-9633951A44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0" y="5967748"/>
            <a:ext cx="2575539" cy="71370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417B3CE5-1C46-104D-BC2E-D70712C26537}"/>
                  </a:ext>
                </a:extLst>
              </p:cNvPr>
              <p:cNvSpPr txBox="1"/>
              <p:nvPr/>
            </p:nvSpPr>
            <p:spPr>
              <a:xfrm>
                <a:off x="838200" y="5134725"/>
                <a:ext cx="7620000" cy="9462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zh-CN" dirty="0">
                    <a:latin typeface="+mn-lt"/>
                    <a:ea typeface="+mn-ea"/>
                  </a:rPr>
                  <a:t>Node : A latent representation (e.g. a feature map)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i="1" dirty="0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sSupPr>
                      <m:e>
                        <m:r>
                          <a:rPr kumimoji="1" lang="en-US" altLang="zh-CN" b="0" i="1" dirty="0" smtClean="0">
                            <a:latin typeface="Cambria Math" panose="02040503050406030204" pitchFamily="18" charset="0"/>
                            <a:ea typeface="+mn-ea"/>
                          </a:rPr>
                          <m:t> →</m:t>
                        </m:r>
                        <m:r>
                          <a:rPr kumimoji="1" lang="en-US" altLang="zh-CN" i="1" dirty="0" smtClean="0">
                            <a:latin typeface="Cambria Math" panose="02040503050406030204" pitchFamily="18" charset="0"/>
                            <a:ea typeface="+mn-ea"/>
                          </a:rPr>
                          <m:t>𝑥</m:t>
                        </m:r>
                      </m:e>
                      <m:sup>
                        <m:r>
                          <a:rPr kumimoji="1" lang="en-US" altLang="zh-CN" b="0" i="1" dirty="0" smtClean="0">
                            <a:latin typeface="Cambria Math" panose="02040503050406030204" pitchFamily="18" charset="0"/>
                            <a:ea typeface="+mn-ea"/>
                          </a:rPr>
                          <m:t>(</m:t>
                        </m:r>
                        <m:r>
                          <a:rPr kumimoji="1" lang="en-US" altLang="zh-CN" b="0" i="1" dirty="0" smtClean="0">
                            <a:latin typeface="Cambria Math" panose="02040503050406030204" pitchFamily="18" charset="0"/>
                            <a:ea typeface="+mn-ea"/>
                          </a:rPr>
                          <m:t>𝑖</m:t>
                        </m:r>
                        <m:r>
                          <a:rPr kumimoji="1" lang="en-US" altLang="zh-CN" b="0" i="1" dirty="0" smtClean="0">
                            <a:latin typeface="Cambria Math" panose="02040503050406030204" pitchFamily="18" charset="0"/>
                            <a:ea typeface="+mn-ea"/>
                          </a:rPr>
                          <m:t>)</m:t>
                        </m:r>
                      </m:sup>
                    </m:sSup>
                  </m:oMath>
                </a14:m>
                <a:endParaRPr kumimoji="1" lang="en-US" altLang="zh-CN" dirty="0">
                  <a:latin typeface="+mn-lt"/>
                  <a:ea typeface="+mn-ea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zh-CN" dirty="0">
                    <a:latin typeface="+mn-lt"/>
                    <a:ea typeface="+mn-ea"/>
                  </a:rPr>
                  <a:t>Edge : A operation   (e.g. 3*3  Convolution )  </a:t>
                </a:r>
                <a:r>
                  <a:rPr kumimoji="1" lang="en-US" altLang="zh-CN" dirty="0">
                    <a:latin typeface="+mn-lt"/>
                    <a:ea typeface="+mn-ea"/>
                    <a:sym typeface="Wingdings" pitchFamily="2" charset="2"/>
                  </a:rPr>
                  <a:t>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i="1" dirty="0" smtClean="0">
                            <a:latin typeface="Cambria Math" panose="02040503050406030204" pitchFamily="18" charset="0"/>
                            <a:ea typeface="+mn-ea"/>
                            <a:sym typeface="Wingdings" pitchFamily="2" charset="2"/>
                          </a:rPr>
                        </m:ctrlPr>
                      </m:sSupPr>
                      <m:e>
                        <m:r>
                          <a:rPr kumimoji="1" lang="en-US" altLang="zh-CN" b="0" i="1" dirty="0" smtClean="0">
                            <a:latin typeface="Cambria Math" panose="02040503050406030204" pitchFamily="18" charset="0"/>
                            <a:ea typeface="+mn-ea"/>
                            <a:sym typeface="Wingdings" pitchFamily="2" charset="2"/>
                          </a:rPr>
                          <m:t>𝑜</m:t>
                        </m:r>
                      </m:e>
                      <m:sup>
                        <m:r>
                          <a:rPr kumimoji="1" lang="en-US" altLang="zh-CN" b="0" i="1" dirty="0" smtClean="0">
                            <a:latin typeface="Cambria Math" panose="02040503050406030204" pitchFamily="18" charset="0"/>
                            <a:ea typeface="+mn-ea"/>
                            <a:sym typeface="Wingdings" pitchFamily="2" charset="2"/>
                          </a:rPr>
                          <m:t>(</m:t>
                        </m:r>
                        <m:r>
                          <a:rPr kumimoji="1" lang="en-US" altLang="zh-CN" b="0" i="1" dirty="0" smtClean="0">
                            <a:latin typeface="Cambria Math" panose="02040503050406030204" pitchFamily="18" charset="0"/>
                            <a:ea typeface="+mn-ea"/>
                            <a:sym typeface="Wingdings" pitchFamily="2" charset="2"/>
                          </a:rPr>
                          <m:t>𝑖</m:t>
                        </m:r>
                        <m:r>
                          <a:rPr kumimoji="1" lang="en-US" altLang="zh-CN" b="0" i="1" dirty="0" smtClean="0">
                            <a:latin typeface="Cambria Math" panose="02040503050406030204" pitchFamily="18" charset="0"/>
                            <a:ea typeface="+mn-ea"/>
                            <a:sym typeface="Wingdings" pitchFamily="2" charset="2"/>
                          </a:rPr>
                          <m:t>,</m:t>
                        </m:r>
                        <m:r>
                          <a:rPr kumimoji="1" lang="en-US" altLang="zh-CN" b="0" i="1" dirty="0" smtClean="0">
                            <a:latin typeface="Cambria Math" panose="02040503050406030204" pitchFamily="18" charset="0"/>
                            <a:ea typeface="+mn-ea"/>
                            <a:sym typeface="Wingdings" pitchFamily="2" charset="2"/>
                          </a:rPr>
                          <m:t>𝑗</m:t>
                        </m:r>
                        <m:r>
                          <a:rPr kumimoji="1" lang="en-US" altLang="zh-CN" b="0" i="1" dirty="0" smtClean="0">
                            <a:latin typeface="Cambria Math" panose="02040503050406030204" pitchFamily="18" charset="0"/>
                            <a:ea typeface="+mn-ea"/>
                            <a:sym typeface="Wingdings" pitchFamily="2" charset="2"/>
                          </a:rPr>
                          <m:t>)</m:t>
                        </m:r>
                      </m:sup>
                    </m:sSup>
                  </m:oMath>
                </a14:m>
                <a:endParaRPr kumimoji="1" lang="en-US" altLang="zh-CN" dirty="0">
                  <a:latin typeface="+mn-lt"/>
                  <a:ea typeface="+mn-ea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zh-CN" dirty="0">
                    <a:latin typeface="+mn-lt"/>
                    <a:ea typeface="+mn-ea"/>
                  </a:rPr>
                  <a:t>Each intermediate node is computed based on all of its predecessors :</a:t>
                </a:r>
              </a:p>
            </p:txBody>
          </p:sp>
        </mc:Choice>
        <mc:Fallback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417B3CE5-1C46-104D-BC2E-D70712C265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134725"/>
                <a:ext cx="7620000" cy="946285"/>
              </a:xfrm>
              <a:prstGeom prst="rect">
                <a:avLst/>
              </a:prstGeom>
              <a:blipFill>
                <a:blip r:embed="rId5"/>
                <a:stretch>
                  <a:fillRect l="-666" t="-1316" b="-78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484584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8AF018-1008-9543-97AA-558C1F90D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sz="2800"/>
              <a:t>Continuous Relaxation and Optimization</a:t>
            </a:r>
            <a:endParaRPr kumimoji="1" lang="zh-CN" altLang="en-US" sz="280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B8C5936D-5E3B-974A-86C4-69D7DF7D17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528815" y="1535054"/>
            <a:ext cx="2639569" cy="4809600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62073A8-D6BE-354D-A5EE-AE8D0EBDAA5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581BA8F-9364-4F3B-9ECC-1CBC2CDE499B}" type="slidenum">
              <a:rPr lang="en-US" altLang="zh-CN"/>
              <a:t>4</a:t>
            </a:fld>
            <a:endParaRPr lang="en-US" altLang="zh-CN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8C2EB8EC-6D29-4944-9AFA-E41B79E702A9}"/>
                  </a:ext>
                </a:extLst>
              </p:cNvPr>
              <p:cNvSpPr txBox="1"/>
              <p:nvPr/>
            </p:nvSpPr>
            <p:spPr>
              <a:xfrm>
                <a:off x="0" y="1268925"/>
                <a:ext cx="7391400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zh-CN" sz="2000" dirty="0">
                    <a:latin typeface="+mn-lt"/>
                    <a:ea typeface="+mn-ea"/>
                  </a:rPr>
                  <a:t>The categorical choice of a particular operation is </a:t>
                </a:r>
                <a:r>
                  <a:rPr kumimoji="1" lang="en-US" altLang="zh-CN" sz="2000" dirty="0">
                    <a:solidFill>
                      <a:srgbClr val="FF0000"/>
                    </a:solidFill>
                    <a:latin typeface="+mn-lt"/>
                    <a:ea typeface="+mn-ea"/>
                  </a:rPr>
                  <a:t>relaxed to a softmax</a:t>
                </a:r>
                <a:r>
                  <a:rPr kumimoji="1" lang="en-US" altLang="zh-CN" sz="2000" dirty="0">
                    <a:latin typeface="+mn-lt"/>
                    <a:ea typeface="+mn-ea"/>
                  </a:rPr>
                  <a:t> over all possible operations .</a:t>
                </a:r>
                <a:r>
                  <a:rPr lang="en" altLang="zh-CN"/>
                  <a:t> The task of architecture search reduces to learning a set of continuous variables </a:t>
                </a:r>
                <a14:m>
                  <m:oMath xmlns:m="http://schemas.openxmlformats.org/officeDocument/2006/math">
                    <m:r>
                      <a:rPr lang="en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altLang="zh-CN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={</m:t>
                    </m:r>
                    <m:sSup>
                      <m:sSupPr>
                        <m:ctrlPr>
                          <a:rPr lang="en-US" altLang="zh-CN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p>
                        <m:r>
                          <a:rPr lang="en-US" altLang="zh-CN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CN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altLang="zh-CN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" altLang="zh-CN" sz="2000"/>
                  <a:t>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kumimoji="1" lang="en-US" altLang="zh-CN" sz="2000" dirty="0">
                  <a:latin typeface="+mn-lt"/>
                  <a:ea typeface="+mn-ea"/>
                </a:endParaRPr>
              </a:p>
            </p:txBody>
          </p:sp>
        </mc:Choice>
        <mc:Fallback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8C2EB8EC-6D29-4944-9AFA-E41B79E702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268925"/>
                <a:ext cx="7391400" cy="1323439"/>
              </a:xfrm>
              <a:prstGeom prst="rect">
                <a:avLst/>
              </a:prstGeom>
              <a:blipFill>
                <a:blip r:embed="rId4"/>
                <a:stretch>
                  <a:fillRect l="-686" t="-1887" r="-10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>
            <a:extLst>
              <a:ext uri="{FF2B5EF4-FFF2-40B4-BE49-F238E27FC236}">
                <a16:creationId xmlns:a16="http://schemas.microsoft.com/office/drawing/2014/main" id="{273A68A4-5D4F-7949-932E-6D6952E85F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3026" y="2270662"/>
            <a:ext cx="4906711" cy="111600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0A6164C2-BAD1-F049-930B-62916AE97A02}"/>
              </a:ext>
            </a:extLst>
          </p:cNvPr>
          <p:cNvSpPr txBox="1"/>
          <p:nvPr/>
        </p:nvSpPr>
        <p:spPr>
          <a:xfrm>
            <a:off x="0" y="3339287"/>
            <a:ext cx="762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2000" dirty="0">
                <a:latin typeface="+mn-lt"/>
                <a:ea typeface="+mn-ea"/>
              </a:rPr>
              <a:t>Bilevel optimization problem : 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BB934F19-9F86-5C49-AA34-D272C86031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0600" y="3830692"/>
            <a:ext cx="4318000" cy="85859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ADDC0350-2F75-9A49-86C0-65F6833F236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4932717"/>
            <a:ext cx="6705600" cy="1567807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FDA80157-3809-9E44-8DCA-B3E3327E41E3}"/>
              </a:ext>
            </a:extLst>
          </p:cNvPr>
          <p:cNvSpPr txBox="1"/>
          <p:nvPr/>
        </p:nvSpPr>
        <p:spPr>
          <a:xfrm>
            <a:off x="-4332157" y="2188564"/>
            <a:ext cx="2936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+mn-lt"/>
                <a:ea typeface="+mn-ea"/>
              </a:rPr>
              <a:t>\</a:t>
            </a:r>
          </a:p>
          <a:p>
            <a:endParaRPr kumimoji="1" lang="zh-CN" altLang="en-US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87585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7DEBE5-D0EF-1740-99AD-C11F66DF5B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sz="3200"/>
              <a:t>Partial Channel Connections</a:t>
            </a:r>
            <a:endParaRPr kumimoji="1" lang="zh-CN" altLang="en-US" sz="320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B1CB1BB-1774-A849-A967-05582F386B1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581BA8F-9364-4F3B-9ECC-1CBC2CDE499B}" type="slidenum">
              <a:rPr lang="en-US" altLang="zh-CN"/>
              <a:t>5</a:t>
            </a:fld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7994318-7705-DB4A-93A6-143F4E8DC8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1412064"/>
            <a:ext cx="7086600" cy="258066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F3FF13D0-8174-B24A-B18C-B03C553A7250}"/>
                  </a:ext>
                </a:extLst>
              </p:cNvPr>
              <p:cNvSpPr/>
              <p:nvPr/>
            </p:nvSpPr>
            <p:spPr>
              <a:xfrm>
                <a:off x="533400" y="4232907"/>
                <a:ext cx="7315200" cy="122264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" altLang="zh-CN">
                    <a:effectLst/>
                    <a:latin typeface="Georgia" panose="02040502050405020303" pitchFamily="18" charset="0"/>
                  </a:rPr>
                  <a:t>This involves defining a channel sampling mask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" altLang="zh-CN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>
                            <a:effectLst/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b="0" i="1">
                            <a:effectLst/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>
                            <a:effectLst/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>
                            <a:effectLst/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" altLang="zh-CN">
                    <a:effectLst/>
                    <a:latin typeface="Georgia" panose="02040502050405020303" pitchFamily="18" charset="0"/>
                  </a:rPr>
                  <a:t> , which assigns </a:t>
                </a:r>
                <a:r>
                  <a:rPr lang="en" altLang="zh-CN">
                    <a:effectLst/>
                    <a:latin typeface="Times" pitchFamily="2" charset="0"/>
                  </a:rPr>
                  <a:t>1</a:t>
                </a:r>
                <a:r>
                  <a:rPr lang="en" altLang="zh-CN">
                    <a:effectLst/>
                    <a:latin typeface="Georgia" panose="02040502050405020303" pitchFamily="18" charset="0"/>
                  </a:rPr>
                  <a:t> to selected channels and </a:t>
                </a:r>
                <a:r>
                  <a:rPr lang="en" altLang="zh-CN">
                    <a:effectLst/>
                    <a:latin typeface="Times" pitchFamily="2" charset="0"/>
                  </a:rPr>
                  <a:t>0 </a:t>
                </a:r>
                <a:r>
                  <a:rPr lang="en" altLang="zh-CN">
                    <a:effectLst/>
                    <a:latin typeface="Georgia" panose="02040502050405020303" pitchFamily="18" charset="0"/>
                  </a:rPr>
                  <a:t>to masked ones. The selected channels are sent into mixed computation of </a:t>
                </a:r>
                <a14:m>
                  <m:oMath xmlns:m="http://schemas.openxmlformats.org/officeDocument/2006/math">
                    <m:r>
                      <a:rPr lang="en-US" altLang="zh-CN" b="0" i="1">
                        <a:effectLst/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zh-CN" b="0" i="1">
                        <a:effectLst/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b="0" i="1">
                        <a:effectLst/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" altLang="zh-CN">
                    <a:effectLst/>
                    <a:latin typeface="Georgia" panose="02040502050405020303" pitchFamily="18" charset="0"/>
                  </a:rPr>
                  <a:t> operations, while the masked ones bypass these operations (Identity connection).</a:t>
                </a:r>
                <a:endParaRPr lang="en" altLang="zh-CN">
                  <a:latin typeface="Georgia" panose="02040502050405020303" pitchFamily="18" charset="0"/>
                </a:endParaRPr>
              </a:p>
            </p:txBody>
          </p:sp>
        </mc:Choice>
        <mc:Fallback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F3FF13D0-8174-B24A-B18C-B03C553A72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4232907"/>
                <a:ext cx="7315200" cy="1222642"/>
              </a:xfrm>
              <a:prstGeom prst="rect">
                <a:avLst/>
              </a:prstGeom>
              <a:blipFill>
                <a:blip r:embed="rId4"/>
                <a:stretch>
                  <a:fillRect l="-867" t="-2062" r="-520" b="-72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>
            <a:extLst>
              <a:ext uri="{FF2B5EF4-FFF2-40B4-BE49-F238E27FC236}">
                <a16:creationId xmlns:a16="http://schemas.microsoft.com/office/drawing/2014/main" id="{F8D28B21-5BEA-574C-872F-37D4B0D870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357416"/>
            <a:ext cx="9144000" cy="1062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763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7DEBE5-D0EF-1740-99AD-C11F66DF5B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573979"/>
            <a:ext cx="8686800" cy="685800"/>
          </a:xfrm>
        </p:spPr>
        <p:txBody>
          <a:bodyPr/>
          <a:lstStyle/>
          <a:p>
            <a:r>
              <a:rPr lang="en-US" altLang="zh-CN" sz="2800" dirty="0"/>
              <a:t>Overview of PC-DARTS</a:t>
            </a:r>
            <a:endParaRPr kumimoji="1" lang="zh-CN" altLang="en-US" sz="280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B1CB1BB-1774-A849-A967-05582F386B1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581BA8F-9364-4F3B-9ECC-1CBC2CDE499B}" type="slidenum">
              <a:rPr lang="en-US" altLang="zh-CN"/>
              <a:t>6</a:t>
            </a:fld>
            <a:endParaRPr lang="en-US" altLang="zh-CN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7518E44-7910-874D-89DE-E56A7A431F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221679"/>
            <a:ext cx="7853256" cy="5538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2017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7DEBE5-D0EF-1740-99AD-C11F66DF5B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Motivation and Contribution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59C03A2-0FB2-494F-AE41-735408B6C8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24000"/>
            <a:ext cx="8458200" cy="4876800"/>
          </a:xfrm>
        </p:spPr>
        <p:txBody>
          <a:bodyPr/>
          <a:lstStyle/>
          <a:p>
            <a:r>
              <a:rPr kumimoji="1" lang="en-US" altLang="zh-CN" sz="2400"/>
              <a:t>Motivation</a:t>
            </a:r>
          </a:p>
          <a:p>
            <a:pPr lvl="1">
              <a:buFont typeface="Wingdings" pitchFamily="2" charset="2"/>
              <a:buChar char="Ø"/>
            </a:pPr>
            <a:r>
              <a:rPr lang="en" altLang="zh-CN" dirty="0"/>
              <a:t>The searched network (e.g. by DARTS) suffers from an inefficient inference process due to the complicated architectures generated by multiple stacked full-precision convolution operations. The adaptation of the searched network to an </a:t>
            </a:r>
            <a:r>
              <a:rPr lang="en" altLang="zh-CN" dirty="0">
                <a:solidFill>
                  <a:srgbClr val="FF0000"/>
                </a:solidFill>
              </a:rPr>
              <a:t>embedded device </a:t>
            </a:r>
            <a:r>
              <a:rPr lang="en" altLang="zh-CN" dirty="0"/>
              <a:t>is still computationally expensive and inefficient.</a:t>
            </a:r>
            <a:endParaRPr lang="en" altLang="zh-CN" sz="1600"/>
          </a:p>
          <a:p>
            <a:pPr lvl="0"/>
            <a:r>
              <a:rPr kumimoji="1" lang="en-US" altLang="zh-CN" sz="2400">
                <a:solidFill>
                  <a:srgbClr val="000000"/>
                </a:solidFill>
              </a:rPr>
              <a:t>Contribution</a:t>
            </a:r>
          </a:p>
          <a:p>
            <a:pPr lvl="1">
              <a:buFont typeface="Wingdings" pitchFamily="2" charset="2"/>
              <a:buChar char="Ø"/>
            </a:pPr>
            <a:r>
              <a:rPr lang="en" altLang="zh-CN" dirty="0"/>
              <a:t>A new search algorithm which solves the BNNs optimization and architecture search in a unified framework.</a:t>
            </a:r>
          </a:p>
          <a:p>
            <a:pPr lvl="1">
              <a:buFont typeface="Wingdings" pitchFamily="2" charset="2"/>
              <a:buChar char="Ø"/>
            </a:pPr>
            <a:r>
              <a:rPr lang="en" altLang="zh-CN" dirty="0"/>
              <a:t>The search space is greatly reduced through a performance-based strategy used to abandon operations with less potential, which improves the search efficiency by 40% </a:t>
            </a:r>
            <a:r>
              <a:rPr kumimoji="1" lang="en-US" altLang="zh-CN" sz="1600" dirty="0"/>
              <a:t>.</a:t>
            </a:r>
            <a:endParaRPr kumimoji="1" lang="en-US" altLang="zh-CN" sz="1600">
              <a:solidFill>
                <a:srgbClr val="000000"/>
              </a:solidFill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B1CB1BB-1774-A849-A967-05582F386B1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581BA8F-9364-4F3B-9ECC-1CBC2CDE499B}" type="slidenum">
              <a:rPr lang="en-US" altLang="zh-CN"/>
              <a:t>7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2117299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7DEBE5-D0EF-1740-99AD-C11F66DF5B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sz="3200"/>
              <a:t>Methods -- Search Space</a:t>
            </a:r>
            <a:endParaRPr kumimoji="1" lang="zh-CN" altLang="en-US" sz="320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9BB906FE-CF11-4A45-B91F-3E415A2B37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962400" y="1399364"/>
            <a:ext cx="5181600" cy="2797758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B1CB1BB-1774-A849-A967-05582F386B1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581BA8F-9364-4F3B-9ECC-1CBC2CDE499B}" type="slidenum">
              <a:rPr lang="en-US" altLang="zh-CN"/>
              <a:t>8</a:t>
            </a:fld>
            <a:endParaRPr lang="en-US" altLang="zh-CN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02969831-1B8C-674A-B5E6-AFA8320D1205}"/>
                  </a:ext>
                </a:extLst>
              </p:cNvPr>
              <p:cNvSpPr/>
              <p:nvPr/>
            </p:nvSpPr>
            <p:spPr>
              <a:xfrm>
                <a:off x="533400" y="1829147"/>
                <a:ext cx="3581400" cy="13234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" altLang="zh-CN" sz="2000">
                    <a:latin typeface="Georgia" panose="02040502050405020303" pitchFamily="18" charset="0"/>
                  </a:rPr>
                  <a:t>2 input nodes: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CN" sz="2000" b="0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zh-CN" sz="2000" b="0" i="1">
                        <a:latin typeface="Cambria Math" panose="02040503050406030204" pitchFamily="18" charset="0"/>
                      </a:rPr>
                      <m:t> ,</m:t>
                    </m:r>
                    <m:sSub>
                      <m:sSubPr>
                        <m:ctrlPr>
                          <a:rPr lang="en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CN" sz="2000" b="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altLang="zh-CN" sz="2000">
                  <a:latin typeface="Georgia" panose="02040502050405020303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" altLang="zh-CN" sz="2000">
                    <a:latin typeface="Georgia" panose="02040502050405020303" pitchFamily="18" charset="0"/>
                  </a:rPr>
                  <a:t>4 intermediate nodes:</a:t>
                </a:r>
              </a:p>
              <a:p>
                <a:r>
                  <a:rPr lang="en" altLang="zh-CN" sz="2000">
                    <a:latin typeface="Georgia" panose="02040502050405020303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>
                            <a:latin typeface="Cambria Math" panose="02040503050406030204" pitchFamily="18" charset="0"/>
                          </a:rPr>
                          <m:t>          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CN" sz="2000" b="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000" b="0" i="1">
                        <a:latin typeface="Cambria Math" panose="02040503050406030204" pitchFamily="18" charset="0"/>
                      </a:rPr>
                      <m:t> ,</m:t>
                    </m:r>
                    <m:sSub>
                      <m:sSubPr>
                        <m:ctrlPr>
                          <a:rPr lang="en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CN" sz="2000" b="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" altLang="zh-CN" sz="2000">
                    <a:latin typeface="Georgia" panose="02040502050405020303" pitchFamily="18" charset="0"/>
                  </a:rPr>
                  <a:t> 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CN" sz="2000" b="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" altLang="zh-CN" sz="2000">
                    <a:latin typeface="Georgia" panose="02040502050405020303" pitchFamily="18" charset="0"/>
                  </a:rPr>
                  <a:t> 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CN" sz="2000" b="0" i="1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endParaRPr lang="en" altLang="zh-CN" sz="2000">
                  <a:latin typeface="Georgia" panose="02040502050405020303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" altLang="zh-CN" sz="2000">
                    <a:latin typeface="Georgia" panose="02040502050405020303" pitchFamily="18" charset="0"/>
                  </a:rPr>
                  <a:t>1 output node</a:t>
                </a:r>
              </a:p>
            </p:txBody>
          </p:sp>
        </mc:Choice>
        <mc:Fallback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02969831-1B8C-674A-B5E6-AFA8320D12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1829147"/>
                <a:ext cx="3581400" cy="1323439"/>
              </a:xfrm>
              <a:prstGeom prst="rect">
                <a:avLst/>
              </a:prstGeom>
              <a:blipFill>
                <a:blip r:embed="rId4"/>
                <a:stretch>
                  <a:fillRect l="-1773" t="-2857" b="-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1BC0288E-2776-6140-A6E0-1DEDBB9139D8}"/>
                  </a:ext>
                </a:extLst>
              </p:cNvPr>
              <p:cNvSpPr/>
              <p:nvPr/>
            </p:nvSpPr>
            <p:spPr>
              <a:xfrm>
                <a:off x="228600" y="4190544"/>
                <a:ext cx="8686800" cy="184665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sz="2000">
                    <a:latin typeface="Georgia" panose="02040502050405020303" pitchFamily="18" charset="0"/>
                  </a:rPr>
                  <a:t>The operation set consists of 8 operations:</a:t>
                </a:r>
              </a:p>
              <a:p>
                <a:r>
                  <a:rPr lang="en-US" altLang="zh-CN">
                    <a:latin typeface="Georgia" panose="02040502050405020303" pitchFamily="18" charset="0"/>
                  </a:rPr>
                  <a:t>     </a:t>
                </a:r>
                <a14:m>
                  <m:oMath xmlns:m="http://schemas.openxmlformats.org/officeDocument/2006/math">
                    <m:r>
                      <a:rPr lang="en-US" altLang="zh-CN" b="0" i="1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altLang="zh-CN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CN" b="0" i="1">
                        <a:latin typeface="Cambria Math" panose="02040503050406030204" pitchFamily="18" charset="0"/>
                      </a:rPr>
                      <m:t>3</m:t>
                    </m:r>
                    <m:func>
                      <m:funcPr>
                        <m:ctrlPr>
                          <a:rPr lang="en-US" altLang="zh-CN" b="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b="0" i="0">
                            <a:latin typeface="Cambria Math" panose="02040503050406030204" pitchFamily="18" charset="0"/>
                          </a:rPr>
                          <m:t>max</m:t>
                        </m:r>
                      </m:fName>
                      <m:e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𝑝𝑜𝑜𝑙𝑖𝑛𝑔</m:t>
                        </m:r>
                      </m:e>
                    </m:func>
                    <m:r>
                      <a:rPr lang="en-US" altLang="zh-CN" b="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" altLang="zh-CN" i="1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altLang="zh-CN" b="0" i="1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" altLang="zh-CN" i="1">
                        <a:latin typeface="Cambria Math" panose="02040503050406030204" pitchFamily="18" charset="0"/>
                      </a:rPr>
                      <m:t>𝑧𝑒𝑟𝑜</m:t>
                    </m:r>
                    <m:r>
                      <a:rPr lang="en" altLang="zh-CN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" altLang="zh-CN" i="1">
                        <a:latin typeface="Cambria Math" panose="02040503050406030204" pitchFamily="18" charset="0"/>
                      </a:rPr>
                      <m:t>𝑐𝑜𝑛𝑛𝑒𝑐𝑡𝑖𝑜𝑛</m:t>
                    </m:r>
                    <m:r>
                      <a:rPr lang="en" altLang="zh-CN" i="1">
                        <a:latin typeface="Cambria Math" panose="02040503050406030204" pitchFamily="18" charset="0"/>
                      </a:rPr>
                      <m:t>,   3×3 </m:t>
                    </m:r>
                    <m:r>
                      <a:rPr lang="en" altLang="zh-CN" i="1">
                        <a:latin typeface="Cambria Math" panose="02040503050406030204" pitchFamily="18" charset="0"/>
                      </a:rPr>
                      <m:t>𝑎𝑣𝑒𝑟𝑎𝑔𝑒</m:t>
                    </m:r>
                    <m:r>
                      <a:rPr lang="en" altLang="zh-CN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" altLang="zh-CN" i="1">
                        <a:latin typeface="Cambria Math" panose="02040503050406030204" pitchFamily="18" charset="0"/>
                      </a:rPr>
                      <m:t>𝑝𝑜𝑜𝑙𝑖𝑛𝑔</m:t>
                    </m:r>
                    <m:r>
                      <a:rPr lang="en" altLang="zh-CN" i="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endParaRPr lang="en" altLang="zh-CN">
                  <a:latin typeface="Georgia" panose="02040502050405020303" pitchFamily="18" charset="0"/>
                </a:endParaRPr>
              </a:p>
              <a:p>
                <a:r>
                  <a:rPr lang="en" altLang="zh-CN">
                    <a:latin typeface="Georgia" panose="02040502050405020303" pitchFamily="18" charset="0"/>
                  </a:rPr>
                  <a:t>     </a:t>
                </a:r>
                <a14:m>
                  <m:oMath xmlns:m="http://schemas.openxmlformats.org/officeDocument/2006/math">
                    <m:r>
                      <a:rPr lang="en" altLang="zh-CN" i="1">
                        <a:latin typeface="Cambria Math" panose="02040503050406030204" pitchFamily="18" charset="0"/>
                      </a:rPr>
                      <m:t>𝑠𝑘𝑖𝑝</m:t>
                    </m:r>
                    <m:r>
                      <a:rPr lang="en" altLang="zh-CN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" altLang="zh-CN" i="1">
                        <a:latin typeface="Cambria Math" panose="02040503050406030204" pitchFamily="18" charset="0"/>
                      </a:rPr>
                      <m:t>𝑐𝑜𝑛𝑛𝑒𝑐𝑡𝑖𝑜𝑛</m:t>
                    </m:r>
                    <m:r>
                      <a:rPr lang="en" altLang="zh-CN" i="1">
                        <a:latin typeface="Cambria Math" panose="02040503050406030204" pitchFamily="18" charset="0"/>
                      </a:rPr>
                      <m:t>,    3×3 </m:t>
                    </m:r>
                    <m:r>
                      <a:rPr lang="en-US" altLang="zh-CN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𝑑𝑖𝑙𝑎𝑡𝑒𝑑</m:t>
                    </m:r>
                    <m:r>
                      <a:rPr lang="en-US" altLang="zh-CN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CN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𝑐𝑜𝑛𝑣𝑜𝑙𝑖𝑡𝑜𝑛</m:t>
                    </m:r>
                    <m:r>
                      <a:rPr lang="en-US" altLang="zh-CN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  5×5 </m:t>
                    </m:r>
                    <m:r>
                      <a:rPr lang="en-US" altLang="zh-CN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𝑑𝑖𝑙𝑎𝑡𝑒𝑑</m:t>
                    </m:r>
                    <m:r>
                      <a:rPr lang="en-US" altLang="zh-CN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CN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𝑐𝑜𝑛𝑣𝑜𝑙𝑢𝑡𝑖𝑜𝑛</m:t>
                    </m:r>
                  </m:oMath>
                </a14:m>
                <a:endParaRPr lang="en-US" altLang="zh-CN" b="0">
                  <a:latin typeface="Georgia" panose="02040502050405020303" pitchFamily="18" charset="0"/>
                  <a:ea typeface="Cambria Math" panose="02040503050406030204" pitchFamily="18" charset="0"/>
                </a:endParaRPr>
              </a:p>
              <a:p>
                <a:r>
                  <a:rPr lang="en" altLang="zh-CN">
                    <a:latin typeface="Georgia" panose="02040502050405020303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b="0" i="0">
                        <a:latin typeface="Cambria Math" panose="02040503050406030204" pitchFamily="18" charset="0"/>
                      </a:rPr>
                      <m:t>    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altLang="zh-CN" b="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b="0" i="1">
                        <a:latin typeface="Cambria Math" panose="02040503050406030204" pitchFamily="18" charset="0"/>
                      </a:rPr>
                      <m:t>𝑑𝑒𝑝𝑡h𝑤𝑖𝑠𝑒</m:t>
                    </m:r>
                    <m:r>
                      <a:rPr lang="en-US" altLang="zh-CN" b="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b="0" i="1">
                        <a:latin typeface="Cambria Math" panose="02040503050406030204" pitchFamily="18" charset="0"/>
                      </a:rPr>
                      <m:t>𝑠𝑒𝑝𝑎𝑟𝑎𝑏𝑙𝑒</m:t>
                    </m:r>
                    <m:r>
                      <a:rPr lang="en-US" altLang="zh-CN" b="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b="0" i="1">
                        <a:latin typeface="Cambria Math" panose="02040503050406030204" pitchFamily="18" charset="0"/>
                      </a:rPr>
                      <m:t>𝑐𝑜𝑛𝑣𝑜𝑙𝑢𝑡𝑖𝑜𝑛</m:t>
                    </m:r>
                    <m:r>
                      <a:rPr lang="en-US" altLang="zh-CN" b="0" i="1">
                        <a:latin typeface="Cambria Math" panose="02040503050406030204" pitchFamily="18" charset="0"/>
                      </a:rPr>
                      <m:t>,   5×5 </m:t>
                    </m:r>
                    <m:r>
                      <a:rPr lang="en-US" altLang="zh-CN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𝑑𝑒𝑝𝑡h𝑤𝑖𝑠𝑒</m:t>
                    </m:r>
                    <m:r>
                      <a:rPr lang="en-US" altLang="zh-CN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CN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𝑠𝑒𝑝𝑎𝑟𝑎𝑏𝑙𝑒</m:t>
                    </m:r>
                    <m:r>
                      <a:rPr lang="en-US" altLang="zh-CN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CN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𝑐𝑜𝑛𝑣𝑜𝑙𝑢𝑡𝑖𝑜𝑛</m:t>
                    </m:r>
                  </m:oMath>
                </a14:m>
                <a:endParaRPr lang="en-US" altLang="zh-CN" b="0">
                  <a:latin typeface="Georgia" panose="02040502050405020303" pitchFamily="18" charset="0"/>
                  <a:ea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" altLang="zh-CN" sz="2000">
                  <a:latin typeface="Georgia" panose="02040502050405020303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" altLang="zh-CN" sz="2000">
                    <a:latin typeface="Georgia" panose="02040502050405020303" pitchFamily="18" charset="0"/>
                  </a:rPr>
                  <a:t>The operations are binaried.</a:t>
                </a:r>
              </a:p>
            </p:txBody>
          </p:sp>
        </mc:Choice>
        <mc:Fallback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1BC0288E-2776-6140-A6E0-1DEDBB9139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4190544"/>
                <a:ext cx="8686800" cy="1846659"/>
              </a:xfrm>
              <a:prstGeom prst="rect">
                <a:avLst/>
              </a:prstGeom>
              <a:blipFill>
                <a:blip r:embed="rId5"/>
                <a:stretch>
                  <a:fillRect l="-730" t="-1361" b="-476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51902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7DEBE5-D0EF-1740-99AD-C11F66DF5B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sz="2400"/>
              <a:t>Methods – Overview</a:t>
            </a:r>
            <a:endParaRPr kumimoji="1" lang="zh-CN" altLang="en-US" sz="240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B1CB1BB-1774-A849-A967-05582F386B1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581BA8F-9364-4F3B-9ECC-1CBC2CDE499B}" type="slidenum">
              <a:rPr lang="en-US" altLang="zh-CN"/>
              <a:t>9</a:t>
            </a:fld>
            <a:endParaRPr lang="en-US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872AF93-8672-2347-995E-2B165A8876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12064"/>
            <a:ext cx="9144000" cy="4630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38375"/>
      </p:ext>
    </p:extLst>
  </p:cSld>
  <p:clrMapOvr>
    <a:masterClrMapping/>
  </p:clrMapOvr>
</p:sld>
</file>

<file path=ppt/theme/theme1.xml><?xml version="1.0" encoding="utf-8"?>
<a:theme xmlns:a="http://schemas.openxmlformats.org/drawingml/2006/main" name="1_默认设计模板">
  <a:themeElements>
    <a:clrScheme name="ZHU_COLOR_4">
      <a:dk1>
        <a:srgbClr val="000000"/>
      </a:dk1>
      <a:lt1>
        <a:srgbClr val="FFFFFF"/>
      </a:lt1>
      <a:dk2>
        <a:srgbClr val="00007B"/>
      </a:dk2>
      <a:lt2>
        <a:srgbClr val="F2F2F2"/>
      </a:lt2>
      <a:accent1>
        <a:srgbClr val="0070C0"/>
      </a:accent1>
      <a:accent2>
        <a:srgbClr val="C00000"/>
      </a:accent2>
      <a:accent3>
        <a:srgbClr val="FFD965"/>
      </a:accent3>
      <a:accent4>
        <a:srgbClr val="0000A4"/>
      </a:accent4>
      <a:accent5>
        <a:srgbClr val="003D1B"/>
      </a:accent5>
      <a:accent6>
        <a:srgbClr val="3F3F3F"/>
      </a:accent6>
      <a:hlink>
        <a:srgbClr val="000052"/>
      </a:hlink>
      <a:folHlink>
        <a:srgbClr val="600000"/>
      </a:folHlink>
    </a:clrScheme>
    <a:fontScheme name="zhu_font_v4">
      <a:majorFont>
        <a:latin typeface="Georgia"/>
        <a:ea typeface="微软雅黑"/>
        <a:cs typeface=""/>
      </a:majorFont>
      <a:minorFont>
        <a:latin typeface="Georgia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2700">
          <a:solidFill>
            <a:schemeClr val="tx1"/>
          </a:solidFill>
        </a:ln>
      </a:spPr>
      <a:bodyPr wrap="square" anchor="ctr" anchorCtr="0">
        <a:noAutofit/>
      </a:bodyPr>
      <a:lstStyle>
        <a:defPPr>
          <a:defRPr sz="1400" dirty="0">
            <a:latin typeface="+mn-lt"/>
            <a:ea typeface="+mn-ea"/>
          </a:defRPr>
        </a:defPPr>
      </a:lstStyle>
    </a:spDef>
    <a:txDef>
      <a:spPr>
        <a:noFill/>
      </a:spPr>
      <a:bodyPr wrap="none" rtlCol="0">
        <a:spAutoFit/>
      </a:bodyPr>
      <a:lstStyle>
        <a:defPPr>
          <a:defRPr dirty="0" smtClean="0">
            <a:latin typeface="+mn-lt"/>
            <a:ea typeface="+mn-ea"/>
          </a:defRPr>
        </a:defPPr>
      </a:lstStyle>
    </a:txDef>
  </a:objectDefaults>
  <a:extraClrSchemeLst>
    <a:extraClrScheme>
      <a:clrScheme name="1_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14727</TotalTime>
  <Words>2099</Words>
  <Application>Microsoft Macintosh PowerPoint</Application>
  <PresentationFormat>全屏显示(4:3)</PresentationFormat>
  <Paragraphs>157</Paragraphs>
  <Slides>17</Slides>
  <Notes>15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5" baseType="lpstr">
      <vt:lpstr>Arial</vt:lpstr>
      <vt:lpstr>Cambria Math</vt:lpstr>
      <vt:lpstr>Comic Sans MS</vt:lpstr>
      <vt:lpstr>Georgia</vt:lpstr>
      <vt:lpstr>Segoe UI</vt:lpstr>
      <vt:lpstr>Times</vt:lpstr>
      <vt:lpstr>Wingdings</vt:lpstr>
      <vt:lpstr>1_默认设计模板</vt:lpstr>
      <vt:lpstr>PowerPoint 演示文稿</vt:lpstr>
      <vt:lpstr>Outline</vt:lpstr>
      <vt:lpstr>Overview of DARTS</vt:lpstr>
      <vt:lpstr>Continuous Relaxation and Optimization</vt:lpstr>
      <vt:lpstr>Partial Channel Connections</vt:lpstr>
      <vt:lpstr>Overview of PC-DARTS</vt:lpstr>
      <vt:lpstr>Motivation and Contribution</vt:lpstr>
      <vt:lpstr>Methods -- Search Space</vt:lpstr>
      <vt:lpstr>Methods – Overview</vt:lpstr>
      <vt:lpstr>Methods – Sampling and Performance-based Strategy</vt:lpstr>
      <vt:lpstr>Methods – Sampling and Performance-based Strategy</vt:lpstr>
      <vt:lpstr>Methods – Optimization for BNAS</vt:lpstr>
      <vt:lpstr>Experiment – Results on CIFAR-10</vt:lpstr>
      <vt:lpstr>Experiment – Results on CIFAR-10</vt:lpstr>
      <vt:lpstr>Experiment  -- Results on Imagenet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Qian</dc:creator>
  <cp:lastModifiedBy>42892</cp:lastModifiedBy>
  <cp:revision>3348</cp:revision>
  <cp:lastPrinted>2015-10-28T03:27:00Z</cp:lastPrinted>
  <dcterms:created xsi:type="dcterms:W3CDTF">2113-01-01T00:00:00Z</dcterms:created>
  <dcterms:modified xsi:type="dcterms:W3CDTF">2020-12-16T01:51:43Z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  <property fmtid="{D5CDD505-2E9C-101B-9397-08002B2CF9AE}" pid="3" name="KSOProductBuildVer">
    <vt:lpwstr>2052-10.1.0.6749</vt:lpwstr>
  </property>
</Properties>
</file>